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5"/>
  </p:notesMasterIdLst>
  <p:sldIdLst>
    <p:sldId id="257" r:id="rId2"/>
    <p:sldId id="263" r:id="rId3"/>
    <p:sldId id="293" r:id="rId4"/>
    <p:sldId id="292" r:id="rId5"/>
    <p:sldId id="298" r:id="rId6"/>
    <p:sldId id="296" r:id="rId7"/>
    <p:sldId id="301" r:id="rId8"/>
    <p:sldId id="302" r:id="rId9"/>
    <p:sldId id="303" r:id="rId10"/>
    <p:sldId id="309" r:id="rId11"/>
    <p:sldId id="305" r:id="rId12"/>
    <p:sldId id="304" r:id="rId13"/>
    <p:sldId id="307" r:id="rId14"/>
    <p:sldId id="306" r:id="rId15"/>
    <p:sldId id="308" r:id="rId16"/>
    <p:sldId id="317" r:id="rId17"/>
    <p:sldId id="318" r:id="rId18"/>
    <p:sldId id="319" r:id="rId19"/>
    <p:sldId id="320" r:id="rId20"/>
    <p:sldId id="321" r:id="rId21"/>
    <p:sldId id="325" r:id="rId22"/>
    <p:sldId id="322" r:id="rId23"/>
    <p:sldId id="323" r:id="rId24"/>
    <p:sldId id="297" r:id="rId25"/>
    <p:sldId id="299" r:id="rId26"/>
    <p:sldId id="324" r:id="rId27"/>
    <p:sldId id="315" r:id="rId28"/>
    <p:sldId id="316" r:id="rId29"/>
    <p:sldId id="311" r:id="rId30"/>
    <p:sldId id="313" r:id="rId31"/>
    <p:sldId id="314" r:id="rId32"/>
    <p:sldId id="312" r:id="rId33"/>
    <p:sldId id="266" r:id="rId34"/>
  </p:sldIdLst>
  <p:sldSz cx="12192000" cy="6858000"/>
  <p:notesSz cx="6858000" cy="9144000"/>
  <p:embeddedFontLst>
    <p:embeddedFont>
      <p:font typeface="Abadi" panose="020B0604020104020204" pitchFamily="34" charset="0"/>
      <p:regular r:id="rId36"/>
    </p:embeddedFont>
    <p:embeddedFont>
      <p:font typeface="Consolas" panose="020B0609020204030204" pitchFamily="49" charset="0"/>
      <p:regular r:id="rId37"/>
      <p:bold r:id="rId38"/>
      <p:italic r:id="rId39"/>
      <p:boldItalic r:id="rId40"/>
    </p:embeddedFont>
    <p:embeddedFont>
      <p:font typeface="Impact" panose="020B0806030902050204" pitchFamily="34" charset="0"/>
      <p:regular r:id="rId41"/>
    </p:embeddedFont>
    <p:embeddedFont>
      <p:font typeface="Roboto" panose="02000000000000000000" pitchFamily="2" charset="0"/>
      <p:regular r:id="rId42"/>
      <p:bold r:id="rId43"/>
      <p:italic r:id="rId44"/>
      <p:boldItalic r:id="rId45"/>
    </p:embeddedFont>
    <p:embeddedFont>
      <p:font typeface="等线" panose="02010600030101010101" pitchFamily="2" charset="-122"/>
      <p:regular r:id="rId46"/>
      <p:bold r:id="rId47"/>
    </p:embeddedFont>
    <p:embeddedFont>
      <p:font typeface="黑体" panose="02010609060101010101" pitchFamily="49" charset="-122"/>
      <p:regular r:id="rId48"/>
    </p:embeddedFont>
    <p:embeddedFont>
      <p:font typeface="隶书" panose="02010509060101010101" pitchFamily="49" charset="-122"/>
      <p:regular r:id="rId49"/>
    </p:embeddedFont>
    <p:embeddedFont>
      <p:font typeface="微软雅黑" panose="020B0503020204020204" pitchFamily="34" charset="-122"/>
      <p:regular r:id="rId50"/>
      <p:bold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9924" autoAdjust="0"/>
  </p:normalViewPr>
  <p:slideViewPr>
    <p:cSldViewPr snapToGrid="0" showGuides="1">
      <p:cViewPr varScale="1">
        <p:scale>
          <a:sx n="86" d="100"/>
          <a:sy n="86" d="100"/>
        </p:scale>
        <p:origin x="562"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2023/10/11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extLst>
      <p:ext uri="{BB962C8B-B14F-4D97-AF65-F5344CB8AC3E}">
        <p14:creationId xmlns:p14="http://schemas.microsoft.com/office/powerpoint/2010/main" val="4067275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华文中宋" charset="0"/>
              </a:defRPr>
            </a:lvl1pPr>
            <a:lvl2pPr marL="742950" indent="-285750">
              <a:defRPr sz="2000" b="1">
                <a:solidFill>
                  <a:schemeClr val="tx1"/>
                </a:solidFill>
                <a:latin typeface="Arial" charset="0"/>
                <a:ea typeface="华文中宋" charset="0"/>
              </a:defRPr>
            </a:lvl2pPr>
            <a:lvl3pPr marL="1143000" indent="-228600">
              <a:defRPr sz="2000" b="1">
                <a:solidFill>
                  <a:schemeClr val="tx1"/>
                </a:solidFill>
                <a:latin typeface="Arial" charset="0"/>
                <a:ea typeface="华文中宋" charset="0"/>
              </a:defRPr>
            </a:lvl3pPr>
            <a:lvl4pPr marL="1600200" indent="-228600">
              <a:defRPr sz="2000" b="1">
                <a:solidFill>
                  <a:schemeClr val="tx1"/>
                </a:solidFill>
                <a:latin typeface="Arial" charset="0"/>
                <a:ea typeface="华文中宋" charset="0"/>
              </a:defRPr>
            </a:lvl4pPr>
            <a:lvl5pPr marL="2057400" indent="-228600">
              <a:defRPr sz="2000" b="1">
                <a:solidFill>
                  <a:schemeClr val="tx1"/>
                </a:solidFill>
                <a:latin typeface="Arial" charset="0"/>
                <a:ea typeface="华文中宋" charset="0"/>
              </a:defRPr>
            </a:lvl5pPr>
            <a:lvl6pPr marL="2514600" indent="-228600" eaLnBrk="0" fontAlgn="base" hangingPunct="0">
              <a:spcBef>
                <a:spcPct val="0"/>
              </a:spcBef>
              <a:spcAft>
                <a:spcPct val="0"/>
              </a:spcAft>
              <a:defRPr sz="2000" b="1">
                <a:solidFill>
                  <a:schemeClr val="tx1"/>
                </a:solidFill>
                <a:latin typeface="Arial" charset="0"/>
                <a:ea typeface="华文中宋" charset="0"/>
              </a:defRPr>
            </a:lvl6pPr>
            <a:lvl7pPr marL="2971800" indent="-228600" eaLnBrk="0" fontAlgn="base" hangingPunct="0">
              <a:spcBef>
                <a:spcPct val="0"/>
              </a:spcBef>
              <a:spcAft>
                <a:spcPct val="0"/>
              </a:spcAft>
              <a:defRPr sz="2000" b="1">
                <a:solidFill>
                  <a:schemeClr val="tx1"/>
                </a:solidFill>
                <a:latin typeface="Arial" charset="0"/>
                <a:ea typeface="华文中宋" charset="0"/>
              </a:defRPr>
            </a:lvl7pPr>
            <a:lvl8pPr marL="3429000" indent="-228600" eaLnBrk="0" fontAlgn="base" hangingPunct="0">
              <a:spcBef>
                <a:spcPct val="0"/>
              </a:spcBef>
              <a:spcAft>
                <a:spcPct val="0"/>
              </a:spcAft>
              <a:defRPr sz="2000" b="1">
                <a:solidFill>
                  <a:schemeClr val="tx1"/>
                </a:solidFill>
                <a:latin typeface="Arial" charset="0"/>
                <a:ea typeface="华文中宋" charset="0"/>
              </a:defRPr>
            </a:lvl8pPr>
            <a:lvl9pPr marL="3886200" indent="-228600" eaLnBrk="0" fontAlgn="base" hangingPunct="0">
              <a:spcBef>
                <a:spcPct val="0"/>
              </a:spcBef>
              <a:spcAft>
                <a:spcPct val="0"/>
              </a:spcAft>
              <a:defRPr sz="2000" b="1">
                <a:solidFill>
                  <a:schemeClr val="tx1"/>
                </a:solidFill>
                <a:latin typeface="Arial"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charset="0"/>
                <a:ea typeface="宋体"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Arial" charset="0"/>
              <a:ea typeface="宋体" charset="0"/>
              <a:cs typeface="+mn-cs"/>
            </a:endParaRPr>
          </a:p>
        </p:txBody>
      </p:sp>
    </p:spTree>
    <p:extLst>
      <p:ext uri="{BB962C8B-B14F-4D97-AF65-F5344CB8AC3E}">
        <p14:creationId xmlns:p14="http://schemas.microsoft.com/office/powerpoint/2010/main" val="167933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extLst>
      <p:ext uri="{BB962C8B-B14F-4D97-AF65-F5344CB8AC3E}">
        <p14:creationId xmlns:p14="http://schemas.microsoft.com/office/powerpoint/2010/main" val="53529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023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a:t>
            </a:fld>
            <a:endParaRPr lang="zh-CN" altLang="en-US"/>
          </a:p>
        </p:txBody>
      </p:sp>
    </p:spTree>
    <p:extLst>
      <p:ext uri="{BB962C8B-B14F-4D97-AF65-F5344CB8AC3E}">
        <p14:creationId xmlns:p14="http://schemas.microsoft.com/office/powerpoint/2010/main" val="2365448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063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Kernaltrap</a:t>
            </a:r>
            <a:r>
              <a:rPr lang="zh-CN" altLang="en-US" dirty="0"/>
              <a:t>是处理内核</a:t>
            </a:r>
            <a:r>
              <a:rPr lang="en-US" altLang="zh-CN" dirty="0"/>
              <a:t>trap</a:t>
            </a:r>
            <a:r>
              <a:rPr lang="zh-CN" altLang="en-US" dirty="0"/>
              <a:t>的函数，所以看这个函数的最后几行</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2867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在一些其他的机器中，我们或许直接就将</a:t>
            </a:r>
            <a:r>
              <a:rPr lang="en-US" altLang="zh-CN" sz="1200" dirty="0"/>
              <a:t>32</a:t>
            </a:r>
            <a:r>
              <a:rPr lang="zh-CN" altLang="en-US" sz="1200" dirty="0"/>
              <a:t>个寄存器中的内容写到物理内存中某些合适的位置。但是我们不能在</a:t>
            </a:r>
            <a:r>
              <a:rPr lang="en-US" altLang="zh-CN" sz="1200" dirty="0"/>
              <a:t>RISC-V</a:t>
            </a:r>
            <a:r>
              <a:rPr lang="zh-CN" altLang="en-US" sz="1200" dirty="0"/>
              <a:t>中这样做，因为在</a:t>
            </a:r>
            <a:r>
              <a:rPr lang="en-US" altLang="zh-CN" sz="1200" dirty="0"/>
              <a:t>RISC-V</a:t>
            </a:r>
            <a:r>
              <a:rPr lang="zh-CN" altLang="en-US" sz="1200" dirty="0"/>
              <a:t>中，</a:t>
            </a:r>
            <a:r>
              <a:rPr lang="en-US" altLang="zh-CN" sz="1200" dirty="0"/>
              <a:t>supervisor mode</a:t>
            </a:r>
            <a:r>
              <a:rPr lang="zh-CN" altLang="en-US" sz="1200" dirty="0"/>
              <a:t>下的代码不允许直接访问物理内存。对于保存用户寄存器，</a:t>
            </a:r>
            <a:r>
              <a:rPr lang="en-US" altLang="zh-CN" sz="1200" dirty="0"/>
              <a:t>XV6</a:t>
            </a:r>
            <a:r>
              <a:rPr lang="zh-CN" altLang="en-US" sz="1200" dirty="0"/>
              <a:t>在</a:t>
            </a:r>
            <a:r>
              <a:rPr lang="en-US" altLang="zh-CN" sz="1200" dirty="0"/>
              <a:t>RISC-V</a:t>
            </a:r>
            <a:r>
              <a:rPr lang="zh-CN" altLang="en-US" sz="1200" dirty="0"/>
              <a:t>上的实现包括了两个部分。第一个部分是，</a:t>
            </a:r>
            <a:r>
              <a:rPr lang="en-US" altLang="zh-CN" sz="1200" dirty="0"/>
              <a:t>XV6</a:t>
            </a:r>
            <a:r>
              <a:rPr lang="zh-CN" altLang="en-US" sz="1200" dirty="0"/>
              <a:t>在每个</a:t>
            </a:r>
            <a:r>
              <a:rPr lang="en-US" altLang="zh-CN" sz="1200" dirty="0"/>
              <a:t>user page table</a:t>
            </a:r>
            <a:r>
              <a:rPr lang="zh-CN" altLang="en-US" sz="1200" dirty="0"/>
              <a:t>映射了</a:t>
            </a:r>
            <a:r>
              <a:rPr lang="en-US" altLang="zh-CN" sz="1200" dirty="0" err="1"/>
              <a:t>trapframe</a:t>
            </a:r>
            <a:r>
              <a:rPr lang="en-US" altLang="zh-CN" sz="1200" dirty="0"/>
              <a:t> page</a:t>
            </a:r>
            <a:r>
              <a:rPr lang="zh-CN" altLang="en-US" sz="1200" dirty="0"/>
              <a:t>，这样每个进程都有自己的</a:t>
            </a:r>
            <a:r>
              <a:rPr lang="en-US" altLang="zh-CN" sz="1200" dirty="0" err="1"/>
              <a:t>trapframe</a:t>
            </a:r>
            <a:r>
              <a:rPr lang="en-US" altLang="zh-CN" sz="1200" dirty="0"/>
              <a:t> page</a:t>
            </a:r>
            <a:r>
              <a:rPr lang="zh-CN" altLang="en-US" sz="1200" dirty="0"/>
              <a:t>。这个</a:t>
            </a:r>
            <a:r>
              <a:rPr lang="en-US" altLang="zh-CN" sz="1200" dirty="0"/>
              <a:t>page</a:t>
            </a:r>
            <a:r>
              <a:rPr lang="zh-CN" altLang="en-US" sz="1200" dirty="0"/>
              <a:t>包含了很多有趣的数据，但是现在最重要的数据是用来保存用户寄存器的</a:t>
            </a:r>
            <a:r>
              <a:rPr lang="en-US" altLang="zh-CN" sz="1200" dirty="0"/>
              <a:t>32</a:t>
            </a:r>
            <a:r>
              <a:rPr lang="zh-CN" altLang="en-US" sz="1200" dirty="0"/>
              <a:t>个空槽位。所以，在</a:t>
            </a:r>
            <a:r>
              <a:rPr lang="en-US" altLang="zh-CN" sz="1200" dirty="0"/>
              <a:t>trap</a:t>
            </a:r>
            <a:r>
              <a:rPr lang="zh-CN" altLang="en-US" sz="1200" dirty="0"/>
              <a:t>处理代码中，现在的好消息是，我们在</a:t>
            </a:r>
            <a:r>
              <a:rPr lang="en-US" altLang="zh-CN" sz="1200" dirty="0"/>
              <a:t>user page table</a:t>
            </a:r>
            <a:r>
              <a:rPr lang="zh-CN" altLang="en-US" sz="1200" dirty="0"/>
              <a:t>有一个之前由</a:t>
            </a:r>
            <a:r>
              <a:rPr lang="en-US" altLang="zh-CN" sz="1200" dirty="0"/>
              <a:t>kernel</a:t>
            </a:r>
            <a:r>
              <a:rPr lang="zh-CN" altLang="en-US" sz="1200" dirty="0"/>
              <a:t>设置好的映射关系，这个映射关系指向了一个可以用来存放这个进程的用户寄存器的内存位置。这个位置的虚拟地址总是</a:t>
            </a:r>
            <a:r>
              <a:rPr lang="en-US" altLang="zh-CN" sz="1200" dirty="0"/>
              <a:t>0x3ffffffe000</a:t>
            </a:r>
            <a:r>
              <a:rPr lang="zh-CN" altLang="en-US" sz="1200" dirty="0"/>
              <a:t>。内核非常方便的将</a:t>
            </a:r>
            <a:r>
              <a:rPr lang="en-US" altLang="zh-CN" sz="1200" dirty="0" err="1"/>
              <a:t>trapframe</a:t>
            </a:r>
            <a:r>
              <a:rPr lang="en-US" altLang="zh-CN" sz="1200" dirty="0"/>
              <a:t> page</a:t>
            </a:r>
            <a:r>
              <a:rPr lang="zh-CN" altLang="en-US" sz="1200" dirty="0"/>
              <a:t>映射到了每个</a:t>
            </a:r>
            <a:r>
              <a:rPr lang="en-US" altLang="zh-CN" sz="1200" dirty="0"/>
              <a:t>user page table</a:t>
            </a:r>
            <a:r>
              <a:rPr lang="zh-CN" altLang="en-US" sz="1200" dirty="0"/>
              <a:t>。</a:t>
            </a:r>
            <a:r>
              <a:rPr lang="en-US" altLang="zh-CN" sz="1200" dirty="0"/>
              <a:t>SSCRATCH</a:t>
            </a:r>
            <a:r>
              <a:rPr lang="zh-CN" altLang="en-US" sz="1200" dirty="0"/>
              <a:t>寄存器。这个由</a:t>
            </a:r>
            <a:r>
              <a:rPr lang="en-US" altLang="zh-CN" sz="1200" dirty="0"/>
              <a:t>RISC-V</a:t>
            </a:r>
            <a:r>
              <a:rPr lang="zh-CN" altLang="en-US" sz="1200" dirty="0"/>
              <a:t>提供的</a:t>
            </a:r>
            <a:r>
              <a:rPr lang="en-US" altLang="zh-CN" sz="1200" dirty="0"/>
              <a:t>SSCRATCH</a:t>
            </a:r>
            <a:r>
              <a:rPr lang="zh-CN" altLang="en-US" sz="1200" dirty="0"/>
              <a:t>寄存器，就是为接下来的目的而创建的。在进入到</a:t>
            </a:r>
            <a:r>
              <a:rPr lang="en-US" altLang="zh-CN" sz="1200" dirty="0"/>
              <a:t>user space</a:t>
            </a:r>
            <a:r>
              <a:rPr lang="zh-CN" altLang="en-US" sz="1200" dirty="0"/>
              <a:t>之前，内核会将</a:t>
            </a:r>
            <a:r>
              <a:rPr lang="en-US" altLang="zh-CN" sz="1200" dirty="0" err="1"/>
              <a:t>trapframe</a:t>
            </a:r>
            <a:r>
              <a:rPr lang="en-US" altLang="zh-CN" sz="1200" dirty="0"/>
              <a:t> page</a:t>
            </a:r>
            <a:r>
              <a:rPr lang="zh-CN" altLang="en-US" sz="1200" dirty="0"/>
              <a:t>的地址保存在这个寄存器中，也就是</a:t>
            </a:r>
            <a:r>
              <a:rPr lang="en-US" altLang="zh-CN" sz="1200" dirty="0"/>
              <a:t>0x3fffffe000</a:t>
            </a:r>
            <a:r>
              <a:rPr lang="zh-CN" altLang="en-US" sz="1200" dirty="0"/>
              <a:t>这个地址。更重要的是，</a:t>
            </a:r>
            <a:r>
              <a:rPr lang="en-US" altLang="zh-CN" sz="1200" dirty="0"/>
              <a:t>RISC-V</a:t>
            </a:r>
            <a:r>
              <a:rPr lang="zh-CN" altLang="en-US" sz="1200" dirty="0"/>
              <a:t>有一个指令允许交换任意两个寄存器的值。而</a:t>
            </a:r>
            <a:r>
              <a:rPr lang="en-US" altLang="zh-CN" sz="1200" dirty="0"/>
              <a:t>SSCRATCH</a:t>
            </a:r>
            <a:r>
              <a:rPr lang="zh-CN" altLang="en-US" sz="1200" dirty="0"/>
              <a:t>寄存器的作用就是保存另一个寄存器的值，并将自己的值加载给另一个寄存器。</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91052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17923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33</a:t>
            </a:fld>
            <a:endParaRPr lang="zh-CN" altLang="en-US"/>
          </a:p>
        </p:txBody>
      </p:sp>
    </p:spTree>
    <p:extLst>
      <p:ext uri="{BB962C8B-B14F-4D97-AF65-F5344CB8AC3E}">
        <p14:creationId xmlns:p14="http://schemas.microsoft.com/office/powerpoint/2010/main" val="3624826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2F3AB7DB-0285-4EC2-93DE-EB51432FC906}"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2023/10/11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06794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37268F45-BA26-436F-A58A-F02CBC36F306}"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2023/10/11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54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C5D7F182-1118-44EE-8771-B99B74F592DC}"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2023/10/11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6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478CD4B7-20DD-4D30-9BBC-E0747B0F4438}"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2023/10/11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16697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75B0BE92-4036-4DA3-B7E4-E621B4C79FE4}"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2023/10/11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74623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9CA27D-886C-4606-9D60-F5693A0016DA}" type="datetime1">
              <a:rPr lang="zh-CN" altLang="en-US" smtClean="0"/>
              <a:t>2023/10/11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1165674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DD8B824-0965-467B-BFD4-A2BC0F69CF99}" type="datetime1">
              <a:rPr lang="zh-CN" altLang="en-US" smtClean="0"/>
              <a:t>2023/10/11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74957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C49C7559-70AB-41F2-AFA4-9D32AE15080E}"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2023/10/11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675512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5" r:id="rId6"/>
    <p:sldLayoutId id="21474836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a:ea typeface="微软雅黑"/>
              <a:cs typeface="+mn-cs"/>
            </a:endParaRPr>
          </a:p>
        </p:txBody>
      </p:sp>
      <p:sp>
        <p:nvSpPr>
          <p:cNvPr id="2" name="标题 1"/>
          <p:cNvSpPr>
            <a:spLocks noGrp="1"/>
          </p:cNvSpPr>
          <p:nvPr>
            <p:ph type="ctrTitle"/>
          </p:nvPr>
        </p:nvSpPr>
        <p:spPr>
          <a:xfrm>
            <a:off x="1623152" y="1602579"/>
            <a:ext cx="9144000" cy="1992963"/>
          </a:xfrm>
        </p:spPr>
        <p:txBody>
          <a:bodyPr/>
          <a:lstStyle/>
          <a:p>
            <a:r>
              <a:rPr lang="en-US" altLang="zh-CN" b="1" dirty="0">
                <a:latin typeface="黑体" panose="02010609060101010101" pitchFamily="49" charset="-122"/>
                <a:ea typeface="黑体" panose="02010609060101010101" pitchFamily="49" charset="-122"/>
              </a:rPr>
              <a:t>xv6</a:t>
            </a:r>
            <a:r>
              <a:rPr lang="zh-CN" altLang="en-US" b="1" dirty="0">
                <a:latin typeface="黑体" panose="02010609060101010101" pitchFamily="49" charset="-122"/>
                <a:ea typeface="黑体" panose="02010609060101010101" pitchFamily="49" charset="-122"/>
              </a:rPr>
              <a:t>实例分析：</a:t>
            </a:r>
            <a:r>
              <a:rPr lang="en-US" altLang="zh-CN" b="1" dirty="0">
                <a:latin typeface="黑体" panose="02010609060101010101" pitchFamily="49" charset="-122"/>
                <a:ea typeface="黑体" panose="02010609060101010101" pitchFamily="49" charset="-122"/>
              </a:rPr>
              <a:t>trap</a:t>
            </a:r>
            <a:endParaRPr lang="zh-CN" altLang="en-US"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a:xfrm>
            <a:off x="4693680" y="3733959"/>
            <a:ext cx="9144000" cy="1970829"/>
          </a:xfrm>
        </p:spPr>
        <p:txBody>
          <a:bodyPr>
            <a:normAutofit/>
          </a:bodyPr>
          <a:lstStyle/>
          <a:p>
            <a:r>
              <a:rPr lang="en-US" altLang="zh-CN" sz="2800" dirty="0">
                <a:latin typeface="Times New Roman" panose="02020603050405020304" pitchFamily="18" charset="0"/>
                <a:cs typeface="Times New Roman" panose="02020603050405020304" pitchFamily="18" charset="0"/>
              </a:rPr>
              <a:t>——</a:t>
            </a:r>
            <a:r>
              <a:rPr lang="zh-CN" altLang="en-US" sz="2800" dirty="0">
                <a:latin typeface="+mn-ea"/>
              </a:rPr>
              <a:t>第七组</a:t>
            </a:r>
            <a:endParaRPr lang="en-US" altLang="zh-CN" sz="2800" dirty="0">
              <a:latin typeface="+mn-ea"/>
            </a:endParaRPr>
          </a:p>
          <a:p>
            <a:r>
              <a:rPr lang="zh-CN" altLang="en-US" sz="2800" dirty="0">
                <a:latin typeface="+mn-ea"/>
              </a:rPr>
              <a:t>小组成员：王浩宇，方建然，简锐杰</a:t>
            </a:r>
          </a:p>
        </p:txBody>
      </p:sp>
      <p:pic>
        <p:nvPicPr>
          <p:cNvPr id="6" name="图片 5"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E5ADCCCE-A31F-74F0-1E54-E983F111C385}"/>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6484866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68F206F-099F-277E-709D-906A324BC82B}"/>
              </a:ext>
            </a:extLst>
          </p:cNvPr>
          <p:cNvSpPr>
            <a:spLocks noGrp="1"/>
          </p:cNvSpPr>
          <p:nvPr>
            <p:ph idx="1"/>
          </p:nvPr>
        </p:nvSpPr>
        <p:spPr/>
        <p:txBody>
          <a:bodyPr>
            <a:normAutofit fontScale="77500" lnSpcReduction="20000"/>
          </a:bodyPr>
          <a:lstStyle/>
          <a:p>
            <a:pPr>
              <a:lnSpc>
                <a:spcPct val="120000"/>
              </a:lnSpc>
            </a:pPr>
            <a:r>
              <a:rPr lang="zh-CN" altLang="en-US" b="1" dirty="0"/>
              <a:t>为什么跳转到内核态执行？</a:t>
            </a:r>
            <a:endParaRPr lang="en-US" altLang="zh-CN" b="1" dirty="0"/>
          </a:p>
          <a:p>
            <a:pPr>
              <a:lnSpc>
                <a:spcPct val="120000"/>
              </a:lnSpc>
            </a:pPr>
            <a:endParaRPr lang="zh-CN" altLang="en-US" b="1" dirty="0"/>
          </a:p>
          <a:p>
            <a:pPr>
              <a:lnSpc>
                <a:spcPct val="120000"/>
              </a:lnSpc>
            </a:pPr>
            <a:r>
              <a:rPr lang="zh-CN" altLang="en-US" b="1" dirty="0"/>
              <a:t>特权指令</a:t>
            </a:r>
            <a:r>
              <a:rPr lang="zh-CN" altLang="en-US" dirty="0"/>
              <a:t>：在 </a:t>
            </a:r>
            <a:r>
              <a:rPr lang="en-US" altLang="zh-CN" dirty="0"/>
              <a:t>RISC-V </a:t>
            </a:r>
            <a:r>
              <a:rPr lang="zh-CN" altLang="en-US" dirty="0"/>
              <a:t>中，处理中断通常需要执行特权指令，这些指令只有在内核态中才能执行。如用于读写控制和状态寄存器（</a:t>
            </a:r>
            <a:r>
              <a:rPr lang="en-US" altLang="zh-CN" dirty="0"/>
              <a:t>Control and Status Registers</a:t>
            </a:r>
            <a:r>
              <a:rPr lang="zh-CN" altLang="en-US" dirty="0"/>
              <a:t>，</a:t>
            </a:r>
            <a:r>
              <a:rPr lang="en-US" altLang="zh-CN" dirty="0"/>
              <a:t>CSR</a:t>
            </a:r>
            <a:r>
              <a:rPr lang="zh-CN" altLang="en-US" dirty="0"/>
              <a:t>）的</a:t>
            </a:r>
            <a:r>
              <a:rPr lang="en-US" altLang="zh-CN" dirty="0" err="1"/>
              <a:t>csrw</a:t>
            </a:r>
            <a:r>
              <a:rPr lang="en-US" altLang="zh-CN" dirty="0"/>
              <a:t> </a:t>
            </a:r>
            <a:r>
              <a:rPr lang="zh-CN" altLang="en-US" dirty="0"/>
              <a:t>和 </a:t>
            </a:r>
            <a:r>
              <a:rPr lang="en-US" altLang="zh-CN" dirty="0" err="1"/>
              <a:t>csrr</a:t>
            </a:r>
            <a:r>
              <a:rPr lang="en-US" altLang="zh-CN" dirty="0"/>
              <a:t> </a:t>
            </a:r>
            <a:r>
              <a:rPr lang="zh-CN" altLang="en-US" dirty="0"/>
              <a:t>指令。</a:t>
            </a:r>
            <a:endParaRPr lang="en-US" altLang="zh-CN" dirty="0"/>
          </a:p>
          <a:p>
            <a:pPr>
              <a:lnSpc>
                <a:spcPct val="120000"/>
              </a:lnSpc>
            </a:pPr>
            <a:endParaRPr lang="zh-CN" altLang="en-US" dirty="0"/>
          </a:p>
          <a:p>
            <a:pPr>
              <a:lnSpc>
                <a:spcPct val="120000"/>
              </a:lnSpc>
            </a:pPr>
            <a:r>
              <a:rPr lang="zh-CN" altLang="en-US" b="1" dirty="0"/>
              <a:t>访问内核数据结构</a:t>
            </a:r>
            <a:r>
              <a:rPr lang="zh-CN" altLang="en-US" dirty="0"/>
              <a:t>：中断处理可能需要访问内核数据结构，如进程控制块、文件描述符表、系统调用表等，这些数据结构通常只能在内核态中访问。</a:t>
            </a:r>
          </a:p>
          <a:p>
            <a:pPr>
              <a:lnSpc>
                <a:spcPct val="120000"/>
              </a:lnSpc>
            </a:pPr>
            <a:endParaRPr lang="zh-CN" altLang="en-US" dirty="0"/>
          </a:p>
          <a:p>
            <a:pPr>
              <a:lnSpc>
                <a:spcPct val="120000"/>
              </a:lnSpc>
            </a:pPr>
            <a:r>
              <a:rPr lang="zh-CN" altLang="en-US" b="1" dirty="0"/>
              <a:t>硬件中断和异常处理</a:t>
            </a:r>
            <a:r>
              <a:rPr lang="zh-CN" altLang="en-US" dirty="0"/>
              <a:t>：处理硬件中断和异常通常需要在内核态中执行。硬件中断可能涉及到硬件寄存器的访问、中断控制器的操作以及其他硬件相关的操作，需要内核态的权限。</a:t>
            </a:r>
          </a:p>
          <a:p>
            <a:pPr>
              <a:lnSpc>
                <a:spcPct val="120000"/>
              </a:lnSpc>
            </a:pPr>
            <a:endParaRPr lang="zh-CN" altLang="en-US" dirty="0"/>
          </a:p>
        </p:txBody>
      </p:sp>
      <p:sp>
        <p:nvSpPr>
          <p:cNvPr id="3" name="标题 2">
            <a:extLst>
              <a:ext uri="{FF2B5EF4-FFF2-40B4-BE49-F238E27FC236}">
                <a16:creationId xmlns:a16="http://schemas.microsoft.com/office/drawing/2014/main" id="{66B1C4EA-6AA1-69C9-70BB-DEF17689D660}"/>
              </a:ext>
            </a:extLst>
          </p:cNvPr>
          <p:cNvSpPr>
            <a:spLocks noGrp="1"/>
          </p:cNvSpPr>
          <p:nvPr>
            <p:ph type="title"/>
          </p:nvPr>
        </p:nvSpPr>
        <p:spPr/>
        <p:txBody>
          <a:bodyPr/>
          <a:lstStyle/>
          <a:p>
            <a:r>
              <a:rPr lang="en-US" altLang="zh-CN" dirty="0"/>
              <a:t>3.1 3.2 </a:t>
            </a:r>
            <a:r>
              <a:rPr lang="zh-CN" altLang="en-US" dirty="0">
                <a:latin typeface="+mj-ea"/>
              </a:rPr>
              <a:t>发生</a:t>
            </a:r>
            <a:r>
              <a:rPr lang="en-US" altLang="zh-CN" dirty="0">
                <a:latin typeface="+mj-ea"/>
              </a:rPr>
              <a:t>trap</a:t>
            </a:r>
            <a:r>
              <a:rPr lang="zh-CN" altLang="en-US" dirty="0">
                <a:latin typeface="+mj-ea"/>
              </a:rPr>
              <a:t>时</a:t>
            </a:r>
            <a:r>
              <a:rPr lang="en-US" altLang="zh-CN" dirty="0">
                <a:latin typeface="+mj-ea"/>
              </a:rPr>
              <a:t>CPU</a:t>
            </a:r>
            <a:r>
              <a:rPr lang="zh-CN" altLang="en-US" dirty="0">
                <a:latin typeface="+mj-ea"/>
              </a:rPr>
              <a:t>的跳转：内核态</a:t>
            </a:r>
          </a:p>
        </p:txBody>
      </p:sp>
      <p:sp>
        <p:nvSpPr>
          <p:cNvPr id="4" name="灯片编号占位符 3">
            <a:extLst>
              <a:ext uri="{FF2B5EF4-FFF2-40B4-BE49-F238E27FC236}">
                <a16:creationId xmlns:a16="http://schemas.microsoft.com/office/drawing/2014/main" id="{8B6D2777-EB4C-CC1C-9946-B07EAA82CC3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812611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3D699B8-4C6A-0508-E16A-5AED1FA156E2}"/>
              </a:ext>
            </a:extLst>
          </p:cNvPr>
          <p:cNvSpPr>
            <a:spLocks noGrp="1"/>
          </p:cNvSpPr>
          <p:nvPr>
            <p:ph idx="1"/>
          </p:nvPr>
        </p:nvSpPr>
        <p:spPr>
          <a:xfrm>
            <a:off x="855504" y="2838230"/>
            <a:ext cx="10515600" cy="2575974"/>
          </a:xfrm>
        </p:spPr>
        <p:txBody>
          <a:bodyPr/>
          <a:lstStyle/>
          <a:p>
            <a:r>
              <a:rPr lang="zh-CN" altLang="en-US" dirty="0"/>
              <a:t>具体作用：</a:t>
            </a:r>
            <a:endParaRPr lang="en-US" altLang="zh-CN" dirty="0"/>
          </a:p>
          <a:p>
            <a:endParaRPr lang="en-US" altLang="zh-CN" dirty="0"/>
          </a:p>
          <a:p>
            <a:r>
              <a:rPr lang="zh-CN" altLang="en-US" dirty="0"/>
              <a:t>在</a:t>
            </a:r>
            <a:r>
              <a:rPr lang="en-US" altLang="zh-CN" dirty="0"/>
              <a:t>trap</a:t>
            </a:r>
            <a:r>
              <a:rPr lang="zh-CN" altLang="en-US" dirty="0"/>
              <a:t>处理过程中，存储、保护</a:t>
            </a:r>
            <a:r>
              <a:rPr lang="en-US" altLang="zh-CN" dirty="0"/>
              <a:t>trap</a:t>
            </a:r>
            <a:r>
              <a:rPr lang="zh-CN" altLang="en-US" dirty="0"/>
              <a:t>前的状态和数据，以便之后恢复</a:t>
            </a:r>
          </a:p>
        </p:txBody>
      </p:sp>
      <p:sp>
        <p:nvSpPr>
          <p:cNvPr id="3" name="标题 2">
            <a:extLst>
              <a:ext uri="{FF2B5EF4-FFF2-40B4-BE49-F238E27FC236}">
                <a16:creationId xmlns:a16="http://schemas.microsoft.com/office/drawing/2014/main" id="{B518F8C3-1429-B0A6-39F7-D30F90A5784B}"/>
              </a:ext>
            </a:extLst>
          </p:cNvPr>
          <p:cNvSpPr>
            <a:spLocks noGrp="1"/>
          </p:cNvSpPr>
          <p:nvPr>
            <p:ph type="title"/>
          </p:nvPr>
        </p:nvSpPr>
        <p:spPr/>
        <p:txBody>
          <a:bodyPr/>
          <a:lstStyle/>
          <a:p>
            <a:r>
              <a:rPr lang="en-US" altLang="zh-CN" dirty="0"/>
              <a:t>3.3</a:t>
            </a:r>
            <a:r>
              <a:rPr lang="en-US" altLang="zh-CN" dirty="0">
                <a:latin typeface="+mj-ea"/>
              </a:rPr>
              <a:t>  </a:t>
            </a:r>
            <a:r>
              <a:rPr lang="en-US" altLang="zh-CN" dirty="0" err="1">
                <a:latin typeface="+mj-ea"/>
              </a:rPr>
              <a:t>trapframe</a:t>
            </a:r>
            <a:r>
              <a:rPr lang="zh-CN" altLang="en-US" dirty="0">
                <a:latin typeface="+mj-ea"/>
              </a:rPr>
              <a:t>数据结构</a:t>
            </a:r>
          </a:p>
        </p:txBody>
      </p:sp>
      <p:sp>
        <p:nvSpPr>
          <p:cNvPr id="4" name="文本框 3">
            <a:extLst>
              <a:ext uri="{FF2B5EF4-FFF2-40B4-BE49-F238E27FC236}">
                <a16:creationId xmlns:a16="http://schemas.microsoft.com/office/drawing/2014/main" id="{087380E5-8744-48F0-40D1-961CC214AD0D}"/>
              </a:ext>
            </a:extLst>
          </p:cNvPr>
          <p:cNvSpPr txBox="1"/>
          <p:nvPr/>
        </p:nvSpPr>
        <p:spPr>
          <a:xfrm>
            <a:off x="815009" y="1443796"/>
            <a:ext cx="102483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noProof="0" dirty="0" err="1">
                <a:ln>
                  <a:noFill/>
                </a:ln>
                <a:solidFill>
                  <a:srgbClr val="000000"/>
                </a:solidFill>
                <a:effectLst/>
                <a:uLnTx/>
                <a:uFillTx/>
                <a:latin typeface="Arial"/>
                <a:ea typeface="微软雅黑"/>
                <a:cs typeface="+mn-cs"/>
              </a:rPr>
              <a:t>trapframe</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数据结构由</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36</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个</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uint64</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（实为</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unsigned long int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）组成</a:t>
            </a:r>
            <a:r>
              <a:rPr lang="zh-CN" altLang="en-US" sz="2400" dirty="0">
                <a:solidFill>
                  <a:srgbClr val="000000"/>
                </a:solidFill>
                <a:latin typeface="Arial"/>
                <a:ea typeface="微软雅黑"/>
              </a:rPr>
              <a:t>的</a:t>
            </a:r>
            <a:r>
              <a:rPr kumimoji="0" lang="zh-CN" altLang="en-US" sz="2400" b="0" i="0" u="none" strike="noStrike" kern="1200" cap="none" spc="0" normalizeH="0" baseline="0" noProof="0" dirty="0">
                <a:ln>
                  <a:noFill/>
                </a:ln>
                <a:effectLst/>
                <a:uLnTx/>
                <a:uFillTx/>
                <a:latin typeface="Arial"/>
                <a:ea typeface="微软雅黑"/>
                <a:cs typeface="+mn-cs"/>
              </a:rPr>
              <a:t>寄存器堆</a:t>
            </a:r>
            <a:endParaRPr kumimoji="0" lang="en-US" altLang="zh-CN" sz="2400" b="0" i="0" u="none" strike="noStrike" kern="1200" cap="none" spc="0" normalizeH="0" baseline="0" noProof="0" dirty="0">
              <a:ln>
                <a:noFill/>
              </a:ln>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srgbClr val="000000"/>
                </a:solidFill>
                <a:effectLst/>
                <a:uLnTx/>
                <a:uFillTx/>
                <a:latin typeface="Arial"/>
                <a:ea typeface="微软雅黑"/>
                <a:cs typeface="+mn-cs"/>
              </a:rPr>
              <a:t>其中前</a:t>
            </a:r>
            <a:r>
              <a:rPr kumimoji="0" lang="en-US" altLang="zh-CN" sz="2400" i="0" u="none" strike="noStrike" kern="1200" cap="none" spc="0" normalizeH="0" baseline="0" noProof="0" dirty="0">
                <a:ln>
                  <a:noFill/>
                </a:ln>
                <a:solidFill>
                  <a:srgbClr val="000000"/>
                </a:solidFill>
                <a:effectLst/>
                <a:uLnTx/>
                <a:uFillTx/>
                <a:latin typeface="Arial"/>
                <a:ea typeface="微软雅黑"/>
                <a:cs typeface="+mn-cs"/>
              </a:rPr>
              <a:t>40</a:t>
            </a:r>
            <a:r>
              <a:rPr kumimoji="0" lang="zh-CN" altLang="en-US" sz="2400" i="0" u="none" strike="noStrike" kern="1200" cap="none" spc="0" normalizeH="0" baseline="0" noProof="0" dirty="0">
                <a:ln>
                  <a:noFill/>
                </a:ln>
                <a:solidFill>
                  <a:srgbClr val="000000"/>
                </a:solidFill>
                <a:effectLst/>
                <a:uLnTx/>
                <a:uFillTx/>
                <a:latin typeface="Arial"/>
                <a:ea typeface="微软雅黑"/>
                <a:cs typeface="+mn-cs"/>
              </a:rPr>
              <a:t>个字节</a:t>
            </a:r>
            <a:r>
              <a:rPr lang="zh-CN" altLang="en-US" sz="2400" dirty="0">
                <a:solidFill>
                  <a:srgbClr val="000000"/>
                </a:solidFill>
                <a:latin typeface="Arial"/>
                <a:ea typeface="微软雅黑"/>
              </a:rPr>
              <a:t>存放</a:t>
            </a:r>
            <a:r>
              <a:rPr kumimoji="0" lang="zh-CN" altLang="en-US" sz="2400" i="0" u="none" strike="noStrike" kern="1200" cap="none" spc="0" normalizeH="0" baseline="0" noProof="0" dirty="0">
                <a:ln>
                  <a:noFill/>
                </a:ln>
                <a:solidFill>
                  <a:srgbClr val="000000"/>
                </a:solidFill>
                <a:effectLst/>
                <a:uLnTx/>
                <a:uFillTx/>
                <a:latin typeface="Arial"/>
                <a:ea typeface="微软雅黑"/>
                <a:cs typeface="+mn-cs"/>
              </a:rPr>
              <a:t>内核态参数（在问题</a:t>
            </a:r>
            <a:r>
              <a:rPr kumimoji="0" lang="en-US" altLang="zh-CN" sz="2400" i="0" u="none" strike="noStrike" kern="1200" cap="none" spc="0" normalizeH="0" baseline="0" noProof="0" dirty="0">
                <a:ln>
                  <a:noFill/>
                </a:ln>
                <a:solidFill>
                  <a:srgbClr val="000000"/>
                </a:solidFill>
                <a:effectLst/>
                <a:uLnTx/>
                <a:uFillTx/>
                <a:latin typeface="Arial"/>
                <a:ea typeface="微软雅黑"/>
                <a:cs typeface="+mn-cs"/>
              </a:rPr>
              <a:t>3.4</a:t>
            </a:r>
            <a:r>
              <a:rPr kumimoji="0" lang="zh-CN" altLang="en-US" sz="2400" i="0" u="none" strike="noStrike" kern="1200" cap="none" spc="0" normalizeH="0" baseline="0" noProof="0" dirty="0">
                <a:ln>
                  <a:noFill/>
                </a:ln>
                <a:solidFill>
                  <a:srgbClr val="000000"/>
                </a:solidFill>
                <a:effectLst/>
                <a:uLnTx/>
                <a:uFillTx/>
                <a:latin typeface="Arial"/>
                <a:ea typeface="微软雅黑"/>
                <a:cs typeface="+mn-cs"/>
              </a:rPr>
              <a:t>中有体现）</a:t>
            </a:r>
          </a:p>
        </p:txBody>
      </p:sp>
      <p:sp>
        <p:nvSpPr>
          <p:cNvPr id="5" name="灯片编号占位符 4">
            <a:extLst>
              <a:ext uri="{FF2B5EF4-FFF2-40B4-BE49-F238E27FC236}">
                <a16:creationId xmlns:a16="http://schemas.microsoft.com/office/drawing/2014/main" id="{296180F8-3462-F0E7-5841-BC0C5E933D66}"/>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25246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F85B040-B237-C948-CB8D-AD2E2A22C2E6}"/>
              </a:ext>
            </a:extLst>
          </p:cNvPr>
          <p:cNvSpPr>
            <a:spLocks noGrp="1"/>
          </p:cNvSpPr>
          <p:nvPr>
            <p:ph type="title"/>
          </p:nvPr>
        </p:nvSpPr>
        <p:spPr/>
        <p:txBody>
          <a:bodyPr/>
          <a:lstStyle/>
          <a:p>
            <a:r>
              <a:rPr lang="en-US" altLang="zh-CN" dirty="0"/>
              <a:t>3.3</a:t>
            </a:r>
            <a:r>
              <a:rPr lang="en-US" altLang="zh-CN" dirty="0">
                <a:latin typeface="+mj-ea"/>
              </a:rPr>
              <a:t> </a:t>
            </a:r>
            <a:r>
              <a:rPr lang="en-US" altLang="zh-CN" dirty="0" err="1">
                <a:latin typeface="+mj-ea"/>
              </a:rPr>
              <a:t>trapframe</a:t>
            </a:r>
            <a:r>
              <a:rPr lang="zh-CN" altLang="en-US" dirty="0">
                <a:latin typeface="+mj-ea"/>
              </a:rPr>
              <a:t>数据结构</a:t>
            </a:r>
          </a:p>
        </p:txBody>
      </p:sp>
      <p:sp>
        <p:nvSpPr>
          <p:cNvPr id="5" name="文本框 4">
            <a:extLst>
              <a:ext uri="{FF2B5EF4-FFF2-40B4-BE49-F238E27FC236}">
                <a16:creationId xmlns:a16="http://schemas.microsoft.com/office/drawing/2014/main" id="{ED1D3883-0B6B-F20E-594C-A8BAF3CF3B7F}"/>
              </a:ext>
            </a:extLst>
          </p:cNvPr>
          <p:cNvSpPr txBox="1"/>
          <p:nvPr/>
        </p:nvSpPr>
        <p:spPr>
          <a:xfrm>
            <a:off x="662866" y="1305341"/>
            <a:ext cx="10866267" cy="4247317"/>
          </a:xfrm>
          <a:prstGeom prst="rect">
            <a:avLst/>
          </a:prstGeom>
          <a:noFill/>
        </p:spPr>
        <p:txBody>
          <a:bodyPr wrap="square" numCol="3">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struct trapframe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0 */ uint64 kernel_satp;   </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kernel page 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8 */ uint64 kernel_sp;   </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top of process‘s kernel stack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16 */ uint64 kernel_trap;   </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usertrap()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24 */ uint64 epc;           </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saved user program counter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32 */ uint64 kernel_hartid; </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saved kernel 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40 */ uint64 ra;</a:t>
            </a:r>
            <a:r>
              <a:rPr lang="zh-CN" altLang="en-US" b="0" i="0" dirty="0">
                <a:effectLst/>
                <a:latin typeface="Abadi" panose="020F0502020204030204" pitchFamily="34" charset="0"/>
              </a:rPr>
              <a:t> </a:t>
            </a:r>
            <a:r>
              <a:rPr lang="en-US" altLang="zh-CN" dirty="0">
                <a:latin typeface="Abadi" panose="020F0502020204030204" pitchFamily="34" charset="0"/>
              </a:rPr>
              <a:t>//</a:t>
            </a:r>
            <a:r>
              <a:rPr lang="zh-CN" altLang="en-US" b="0" i="0" dirty="0">
                <a:effectLst/>
                <a:latin typeface="Abadi" panose="020F0502020204030204" pitchFamily="34" charset="0"/>
              </a:rPr>
              <a:t>返回地址</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48 */ uint64 sp;</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栈指针</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56 */ uint64 gp;</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全局指针</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64 */ uint64 tp;</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线程指针</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72 */ uint64 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80 */ uint64 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88 */ uint64 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96 */ uint64 s0;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104 */ uint64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112 */ uint64 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120 */ uint64 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128 */ uint64 a2;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136 */ uint64 a3;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144 */ uint64 a4;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152 */ uint64 a5;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160 */ uint64 a6;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168 */ uint64 a7;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176 */ uint64 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184 */ uint64 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192 */ uint64 s4;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200 */ uint64 s5;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208 */ uint64 s6;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216 */ uint64 s7;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224 */ uint64 s8;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232 */ uint64 s9;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240 */ uint64 s10;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248 */ uint64 s11;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256 */ uint64 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264 */ uint64 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272 */ uint64 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 280 */ uint64 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a:t>
            </a:r>
          </a:p>
        </p:txBody>
      </p:sp>
      <p:cxnSp>
        <p:nvCxnSpPr>
          <p:cNvPr id="8" name="直接连接符 7">
            <a:extLst>
              <a:ext uri="{FF2B5EF4-FFF2-40B4-BE49-F238E27FC236}">
                <a16:creationId xmlns:a16="http://schemas.microsoft.com/office/drawing/2014/main" id="{4B5DA8D3-2687-F555-7FCF-B76E9A09A4F3}"/>
              </a:ext>
            </a:extLst>
          </p:cNvPr>
          <p:cNvCxnSpPr/>
          <p:nvPr/>
        </p:nvCxnSpPr>
        <p:spPr>
          <a:xfrm flipV="1">
            <a:off x="4483223" y="1021543"/>
            <a:ext cx="0" cy="5388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D0FDA2-B189-AEE2-0A40-55801DACE5A1}"/>
              </a:ext>
            </a:extLst>
          </p:cNvPr>
          <p:cNvCxnSpPr/>
          <p:nvPr/>
        </p:nvCxnSpPr>
        <p:spPr>
          <a:xfrm flipV="1">
            <a:off x="7377344" y="1021543"/>
            <a:ext cx="0" cy="5388135"/>
          </a:xfrm>
          <a:prstGeom prst="line">
            <a:avLst/>
          </a:prstGeom>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6B07CEE-3890-60B3-C356-5B295AAD3938}"/>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889942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C409B00-45CB-EEAD-00D5-556FB61A3171}"/>
              </a:ext>
            </a:extLst>
          </p:cNvPr>
          <p:cNvSpPr>
            <a:spLocks noGrp="1"/>
          </p:cNvSpPr>
          <p:nvPr>
            <p:ph idx="1"/>
          </p:nvPr>
        </p:nvSpPr>
        <p:spPr>
          <a:xfrm>
            <a:off x="642891" y="1118826"/>
            <a:ext cx="2411027" cy="496910"/>
          </a:xfrm>
        </p:spPr>
        <p:txBody>
          <a:bodyPr/>
          <a:lstStyle/>
          <a:p>
            <a:r>
              <a:rPr lang="zh-CN" altLang="en-US" dirty="0"/>
              <a:t>用户态保护：                                     </a:t>
            </a:r>
          </a:p>
        </p:txBody>
      </p:sp>
      <p:sp>
        <p:nvSpPr>
          <p:cNvPr id="3" name="标题 2">
            <a:extLst>
              <a:ext uri="{FF2B5EF4-FFF2-40B4-BE49-F238E27FC236}">
                <a16:creationId xmlns:a16="http://schemas.microsoft.com/office/drawing/2014/main" id="{3F00DBF3-A8C9-2DF1-383D-2822C16106C5}"/>
              </a:ext>
            </a:extLst>
          </p:cNvPr>
          <p:cNvSpPr>
            <a:spLocks noGrp="1"/>
          </p:cNvSpPr>
          <p:nvPr>
            <p:ph type="title"/>
          </p:nvPr>
        </p:nvSpPr>
        <p:spPr/>
        <p:txBody>
          <a:bodyPr>
            <a:normAutofit fontScale="90000"/>
          </a:bodyPr>
          <a:lstStyle/>
          <a:p>
            <a:r>
              <a:rPr lang="en-US" altLang="zh-CN" dirty="0"/>
              <a:t>3.4</a:t>
            </a:r>
            <a:r>
              <a:rPr lang="en-US" altLang="zh-CN" dirty="0">
                <a:latin typeface="+mj-ea"/>
              </a:rPr>
              <a:t>   </a:t>
            </a:r>
            <a:r>
              <a:rPr lang="zh-CN" altLang="en-US" dirty="0">
                <a:latin typeface="+mj-ea"/>
              </a:rPr>
              <a:t>用户态、内核态的保护、恢复现场方式差异</a:t>
            </a:r>
          </a:p>
        </p:txBody>
      </p:sp>
      <p:sp>
        <p:nvSpPr>
          <p:cNvPr id="5" name="文本框 4">
            <a:extLst>
              <a:ext uri="{FF2B5EF4-FFF2-40B4-BE49-F238E27FC236}">
                <a16:creationId xmlns:a16="http://schemas.microsoft.com/office/drawing/2014/main" id="{4EA9A11A-6ED1-6707-7550-E5518852DC12}"/>
              </a:ext>
            </a:extLst>
          </p:cNvPr>
          <p:cNvSpPr txBox="1"/>
          <p:nvPr/>
        </p:nvSpPr>
        <p:spPr>
          <a:xfrm>
            <a:off x="587779" y="1595021"/>
            <a:ext cx="4847941" cy="5262979"/>
          </a:xfrm>
          <a:prstGeom prst="rect">
            <a:avLst/>
          </a:prstGeom>
          <a:noFill/>
        </p:spPr>
        <p:txBody>
          <a:bodyPr wrap="square" numCol="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accent1"/>
                </a:solidFill>
                <a:effectLst/>
                <a:uLnTx/>
                <a:uFillTx/>
                <a:latin typeface="Arial"/>
                <a:ea typeface="微软雅黑"/>
                <a:cs typeface="+mn-cs"/>
              </a:rPr>
              <a:t> # each process has a separate p-&gt;</a:t>
            </a:r>
            <a:r>
              <a:rPr kumimoji="0" lang="en-US" altLang="zh-CN" sz="1400" b="1" i="0" u="none" strike="noStrike" kern="1200" cap="none" spc="0" normalizeH="0" baseline="0" noProof="0" dirty="0" err="1">
                <a:ln>
                  <a:noFill/>
                </a:ln>
                <a:solidFill>
                  <a:schemeClr val="accent1"/>
                </a:solidFill>
                <a:effectLst/>
                <a:uLnTx/>
                <a:uFillTx/>
                <a:latin typeface="Arial"/>
                <a:ea typeface="微软雅黑"/>
                <a:cs typeface="+mn-cs"/>
              </a:rPr>
              <a:t>trapframe</a:t>
            </a:r>
            <a:r>
              <a:rPr kumimoji="0" lang="en-US" altLang="zh-CN" sz="1400" b="1" i="0" u="none" strike="noStrike" kern="1200" cap="none" spc="0" normalizeH="0" baseline="0" noProof="0" dirty="0">
                <a:ln>
                  <a:noFill/>
                </a:ln>
                <a:solidFill>
                  <a:schemeClr val="accent1"/>
                </a:solidFill>
                <a:effectLst/>
                <a:uLnTx/>
                <a:uFillTx/>
                <a:latin typeface="Arial"/>
                <a:ea typeface="微软雅黑"/>
                <a:cs typeface="+mn-cs"/>
              </a:rPr>
              <a:t> memory area,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accent1"/>
                </a:solidFill>
                <a:effectLst/>
                <a:uLnTx/>
                <a:uFillTx/>
                <a:latin typeface="Arial"/>
                <a:ea typeface="微软雅黑"/>
                <a:cs typeface="+mn-cs"/>
              </a:rPr>
              <a:t>        # but it's mapped to the same virtual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accent1"/>
                </a:solidFill>
                <a:effectLst/>
                <a:uLnTx/>
                <a:uFillTx/>
                <a:latin typeface="Arial"/>
                <a:ea typeface="微软雅黑"/>
                <a:cs typeface="+mn-cs"/>
              </a:rPr>
              <a:t>        # (TRAPFRAME) in every process's user page 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accent1"/>
                </a:solidFill>
                <a:effectLst/>
                <a:uLnTx/>
                <a:uFillTx/>
                <a:latin typeface="Arial"/>
                <a:ea typeface="微软雅黑"/>
                <a:cs typeface="+mn-cs"/>
              </a:rPr>
              <a:t>        li a0, TRAPFRAME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 save the user registers in TRAPFRAME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ra</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a:ln>
                  <a:noFill/>
                </a:ln>
                <a:solidFill>
                  <a:srgbClr val="000000"/>
                </a:solidFill>
                <a:effectLst/>
                <a:highlight>
                  <a:srgbClr val="FF0000"/>
                </a:highlight>
                <a:uLnTx/>
                <a:uFillTx/>
                <a:latin typeface="Arial"/>
                <a:ea typeface="微软雅黑"/>
                <a:cs typeface="+mn-cs"/>
              </a:rPr>
              <a:t>40</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48(a0)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gp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56(a0)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tp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64(a0)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t0, 72(a0)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t1, 80(a0)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t2, 88(a0)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s0, 96(a0)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 104(a0)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a1, 120(a0)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a2, 128(a0)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a3, 136(a0)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a4, 144(a0)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a5, 152(a0)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a6, 160(a0)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a7, 168(a0)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s2, 176(a0)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s3, 184(a0)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s4, 192(a0)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s5, 200(a0)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s6, 208(a0)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s7, 216(a0)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s8, 224(a0)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s9, 232(a0)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s10, 240(a0)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s11, 248(a0)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t3, 256(a0)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t4, 264(a0)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t5, 272(a0)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t6, 280(a0)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a:ln>
                  <a:noFill/>
                </a:ln>
                <a:solidFill>
                  <a:schemeClr val="accent1"/>
                </a:solidFill>
                <a:effectLst/>
                <a:uLnTx/>
                <a:uFillTx/>
                <a:latin typeface="Arial"/>
                <a:ea typeface="微软雅黑"/>
                <a:cs typeface="+mn-cs"/>
              </a:rPr>
              <a:t># save the user a0 in p-&gt;</a:t>
            </a:r>
            <a:r>
              <a:rPr kumimoji="0" lang="en-US" altLang="zh-CN" sz="1400" b="0" i="0" u="none" strike="noStrike" kern="1200" cap="none" spc="0" normalizeH="0" baseline="0" noProof="0" dirty="0" err="1">
                <a:ln>
                  <a:noFill/>
                </a:ln>
                <a:solidFill>
                  <a:schemeClr val="accent1"/>
                </a:solidFill>
                <a:effectLst/>
                <a:uLnTx/>
                <a:uFillTx/>
                <a:latin typeface="Arial"/>
                <a:ea typeface="微软雅黑"/>
                <a:cs typeface="+mn-cs"/>
              </a:rPr>
              <a:t>trapframe</a:t>
            </a:r>
            <a:r>
              <a:rPr kumimoji="0" lang="en-US" altLang="zh-CN" sz="1400" b="0" i="0" u="none" strike="noStrike" kern="1200" cap="none" spc="0" normalizeH="0" baseline="0" noProof="0" dirty="0">
                <a:ln>
                  <a:noFill/>
                </a:ln>
                <a:solidFill>
                  <a:schemeClr val="accent1"/>
                </a:solidFill>
                <a:effectLst/>
                <a:uLnTx/>
                <a:uFillTx/>
                <a:latin typeface="Arial"/>
                <a:ea typeface="微软雅黑"/>
                <a:cs typeface="+mn-cs"/>
              </a:rPr>
              <a:t>-&gt;a0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chemeClr val="accent1"/>
                </a:solidFill>
                <a:effectLst/>
                <a:uLnTx/>
                <a:uFillTx/>
                <a:latin typeface="Arial"/>
                <a:ea typeface="微软雅黑"/>
                <a:cs typeface="+mn-cs"/>
              </a:rPr>
              <a:t>csrr</a:t>
            </a:r>
            <a:r>
              <a:rPr kumimoji="0" lang="en-US" altLang="zh-CN" sz="1400" b="0" i="0" u="none" strike="noStrike" kern="1200" cap="none" spc="0" normalizeH="0" baseline="0" noProof="0" dirty="0">
                <a:ln>
                  <a:noFill/>
                </a:ln>
                <a:solidFill>
                  <a:schemeClr val="accent1"/>
                </a:solidFill>
                <a:effectLst/>
                <a:uLnTx/>
                <a:uFillTx/>
                <a:latin typeface="Arial"/>
                <a:ea typeface="微软雅黑"/>
                <a:cs typeface="+mn-cs"/>
              </a:rPr>
              <a:t> t0, </a:t>
            </a:r>
            <a:r>
              <a:rPr kumimoji="0" lang="en-US" altLang="zh-CN" sz="1400" b="0" i="0" u="none" strike="noStrike" kern="1200" cap="none" spc="0" normalizeH="0" baseline="0" noProof="0" dirty="0" err="1">
                <a:ln>
                  <a:noFill/>
                </a:ln>
                <a:solidFill>
                  <a:schemeClr val="accent1"/>
                </a:solidFill>
                <a:effectLst/>
                <a:uLnTx/>
                <a:uFillTx/>
                <a:latin typeface="Arial"/>
                <a:ea typeface="微软雅黑"/>
                <a:cs typeface="+mn-cs"/>
              </a:rPr>
              <a:t>sscratch</a:t>
            </a:r>
            <a:endParaRPr kumimoji="0" lang="en-US" altLang="zh-CN" sz="1400" b="0" i="0" u="none" strike="noStrike" kern="1200" cap="none" spc="0" normalizeH="0" baseline="0" noProof="0" dirty="0">
              <a:ln>
                <a:noFill/>
              </a:ln>
              <a:solidFill>
                <a:schemeClr val="accent1"/>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accent1"/>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chemeClr val="accent1"/>
                </a:solidFill>
                <a:effectLst/>
                <a:uLnTx/>
                <a:uFillTx/>
                <a:latin typeface="Arial"/>
                <a:ea typeface="微软雅黑"/>
                <a:cs typeface="+mn-cs"/>
              </a:rPr>
              <a:t>sd</a:t>
            </a:r>
            <a:r>
              <a:rPr kumimoji="0" lang="en-US" altLang="zh-CN" sz="1400" b="0" i="0" u="none" strike="noStrike" kern="1200" cap="none" spc="0" normalizeH="0" baseline="0" noProof="0" dirty="0">
                <a:ln>
                  <a:noFill/>
                </a:ln>
                <a:solidFill>
                  <a:schemeClr val="accent1"/>
                </a:solidFill>
                <a:effectLst/>
                <a:uLnTx/>
                <a:uFillTx/>
                <a:latin typeface="Arial"/>
                <a:ea typeface="微软雅黑"/>
                <a:cs typeface="+mn-cs"/>
              </a:rPr>
              <a:t> t0, 112(a0)</a:t>
            </a:r>
            <a:endParaRPr kumimoji="0" lang="zh-CN" altLang="en-US" sz="1400" b="0" i="0" u="none" strike="noStrike" kern="1200" cap="none" spc="0" normalizeH="0" baseline="0" noProof="0" dirty="0">
              <a:ln>
                <a:noFill/>
              </a:ln>
              <a:solidFill>
                <a:schemeClr val="accent1"/>
              </a:solidFill>
              <a:effectLst/>
              <a:uLnTx/>
              <a:uFillTx/>
              <a:latin typeface="Arial"/>
              <a:ea typeface="微软雅黑"/>
              <a:cs typeface="+mn-cs"/>
            </a:endParaRPr>
          </a:p>
        </p:txBody>
      </p:sp>
      <p:sp>
        <p:nvSpPr>
          <p:cNvPr id="6" name="内容占位符 1">
            <a:extLst>
              <a:ext uri="{FF2B5EF4-FFF2-40B4-BE49-F238E27FC236}">
                <a16:creationId xmlns:a16="http://schemas.microsoft.com/office/drawing/2014/main" id="{DB61800B-D21B-DA40-F18B-97C21E699136}"/>
              </a:ext>
            </a:extLst>
          </p:cNvPr>
          <p:cNvSpPr txBox="1">
            <a:spLocks/>
          </p:cNvSpPr>
          <p:nvPr/>
        </p:nvSpPr>
        <p:spPr>
          <a:xfrm>
            <a:off x="5713520" y="1118826"/>
            <a:ext cx="2411027" cy="496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用户态恢复：                                     </a:t>
            </a:r>
          </a:p>
        </p:txBody>
      </p:sp>
      <p:sp>
        <p:nvSpPr>
          <p:cNvPr id="7" name="文本框 6">
            <a:extLst>
              <a:ext uri="{FF2B5EF4-FFF2-40B4-BE49-F238E27FC236}">
                <a16:creationId xmlns:a16="http://schemas.microsoft.com/office/drawing/2014/main" id="{92AC536A-4451-CA3F-28F9-53D6978012EF}"/>
              </a:ext>
            </a:extLst>
          </p:cNvPr>
          <p:cNvSpPr txBox="1"/>
          <p:nvPr/>
        </p:nvSpPr>
        <p:spPr>
          <a:xfrm>
            <a:off x="5798598" y="1793290"/>
            <a:ext cx="5342878" cy="4185761"/>
          </a:xfrm>
          <a:prstGeom prst="rect">
            <a:avLst/>
          </a:prstGeom>
          <a:noFill/>
        </p:spPr>
        <p:txBody>
          <a:bodyPr wrap="square" numCol="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 restore all but a0 from TRAPFRAME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ra</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a:ln>
                  <a:noFill/>
                </a:ln>
                <a:solidFill>
                  <a:srgbClr val="000000"/>
                </a:solidFill>
                <a:effectLst/>
                <a:highlight>
                  <a:srgbClr val="FF0000"/>
                </a:highlight>
                <a:uLnTx/>
                <a:uFillTx/>
                <a:latin typeface="Arial"/>
                <a:ea typeface="微软雅黑"/>
                <a:cs typeface="+mn-cs"/>
              </a:rPr>
              <a:t>40</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48(a0)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gp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56(a0)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tp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64(a0)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t0, 72(a0)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t1, 80(a0)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t2, 88(a0)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s0, 96(a0)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 104(a0)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a1, 120(a0)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a2, 128(a0)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a3, 136(a0)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a4, 144(a0)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a5, 152(a0)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a6, 160(a0)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a7, 168(a0)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s2, 176(a0)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s3, 184(a0)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s4, 192(a0)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s5, 200(a0)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s6, 208(a0)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s7, 216(a0)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s8, 224(a0)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s9, 232(a0)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s10, 240(a0)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s11, 248(a0)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t3, 256(a0)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t4, 264(a0)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t5, 272(a0)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t6, 280(a0)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 restore user a0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a0, 112(a0)</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cxnSp>
        <p:nvCxnSpPr>
          <p:cNvPr id="9" name="直接连接符 8">
            <a:extLst>
              <a:ext uri="{FF2B5EF4-FFF2-40B4-BE49-F238E27FC236}">
                <a16:creationId xmlns:a16="http://schemas.microsoft.com/office/drawing/2014/main" id="{CCDA0E0E-9B52-F845-D706-5605289AE3FA}"/>
              </a:ext>
            </a:extLst>
          </p:cNvPr>
          <p:cNvCxnSpPr>
            <a:cxnSpLocks/>
          </p:cNvCxnSpPr>
          <p:nvPr/>
        </p:nvCxnSpPr>
        <p:spPr>
          <a:xfrm flipV="1">
            <a:off x="2922973" y="1586882"/>
            <a:ext cx="10358" cy="5262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1CD26C3-5DA8-B896-CDBF-295B00506948}"/>
              </a:ext>
            </a:extLst>
          </p:cNvPr>
          <p:cNvCxnSpPr>
            <a:cxnSpLocks/>
          </p:cNvCxnSpPr>
          <p:nvPr/>
        </p:nvCxnSpPr>
        <p:spPr>
          <a:xfrm>
            <a:off x="8439705" y="1586882"/>
            <a:ext cx="0" cy="5262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8EBB646-2FB1-FCC7-B78A-306254CD7C5F}"/>
              </a:ext>
            </a:extLst>
          </p:cNvPr>
          <p:cNvCxnSpPr>
            <a:cxnSpLocks/>
          </p:cNvCxnSpPr>
          <p:nvPr/>
        </p:nvCxnSpPr>
        <p:spPr>
          <a:xfrm flipV="1">
            <a:off x="5548544" y="1021543"/>
            <a:ext cx="0" cy="5828318"/>
          </a:xfrm>
          <a:prstGeom prst="line">
            <a:avLst/>
          </a:prstGeom>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0276AFD8-E018-EC0C-85DE-73DB0256FC7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522313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C409B00-45CB-EEAD-00D5-556FB61A3171}"/>
              </a:ext>
            </a:extLst>
          </p:cNvPr>
          <p:cNvSpPr>
            <a:spLocks noGrp="1"/>
          </p:cNvSpPr>
          <p:nvPr>
            <p:ph idx="1"/>
          </p:nvPr>
        </p:nvSpPr>
        <p:spPr>
          <a:xfrm>
            <a:off x="642891" y="1118826"/>
            <a:ext cx="2411027" cy="496910"/>
          </a:xfrm>
        </p:spPr>
        <p:txBody>
          <a:bodyPr/>
          <a:lstStyle/>
          <a:p>
            <a:r>
              <a:rPr lang="zh-CN" altLang="en-US" dirty="0"/>
              <a:t>内核态保护：                                     </a:t>
            </a:r>
          </a:p>
        </p:txBody>
      </p:sp>
      <p:sp>
        <p:nvSpPr>
          <p:cNvPr id="3" name="标题 2">
            <a:extLst>
              <a:ext uri="{FF2B5EF4-FFF2-40B4-BE49-F238E27FC236}">
                <a16:creationId xmlns:a16="http://schemas.microsoft.com/office/drawing/2014/main" id="{3F00DBF3-A8C9-2DF1-383D-2822C16106C5}"/>
              </a:ext>
            </a:extLst>
          </p:cNvPr>
          <p:cNvSpPr>
            <a:spLocks noGrp="1"/>
          </p:cNvSpPr>
          <p:nvPr>
            <p:ph type="title"/>
          </p:nvPr>
        </p:nvSpPr>
        <p:spPr/>
        <p:txBody>
          <a:bodyPr>
            <a:normAutofit fontScale="90000"/>
          </a:bodyPr>
          <a:lstStyle/>
          <a:p>
            <a:r>
              <a:rPr lang="en-US" altLang="zh-CN" dirty="0"/>
              <a:t>3.4   </a:t>
            </a:r>
            <a:r>
              <a:rPr lang="zh-CN" altLang="en-US" dirty="0"/>
              <a:t>用户态、内核态的保护、恢复现场方式差异</a:t>
            </a:r>
          </a:p>
        </p:txBody>
      </p:sp>
      <p:sp>
        <p:nvSpPr>
          <p:cNvPr id="5" name="文本框 4">
            <a:extLst>
              <a:ext uri="{FF2B5EF4-FFF2-40B4-BE49-F238E27FC236}">
                <a16:creationId xmlns:a16="http://schemas.microsoft.com/office/drawing/2014/main" id="{4EA9A11A-6ED1-6707-7550-E5518852DC12}"/>
              </a:ext>
            </a:extLst>
          </p:cNvPr>
          <p:cNvSpPr txBox="1"/>
          <p:nvPr/>
        </p:nvSpPr>
        <p:spPr>
          <a:xfrm>
            <a:off x="727969" y="1793290"/>
            <a:ext cx="4820575" cy="4185761"/>
          </a:xfrm>
          <a:prstGeom prst="rect">
            <a:avLst/>
          </a:prstGeom>
          <a:noFill/>
        </p:spPr>
        <p:txBody>
          <a:bodyPr wrap="square" numCol="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kernelvec</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 make room to save registers.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addi</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-256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 save the registers.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ra</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a:ln>
                  <a:noFill/>
                </a:ln>
                <a:solidFill>
                  <a:srgbClr val="000000"/>
                </a:solidFill>
                <a:effectLst/>
                <a:highlight>
                  <a:srgbClr val="FF0000"/>
                </a:highlight>
                <a:uLnTx/>
                <a:uFillTx/>
                <a:latin typeface="Arial"/>
                <a:ea typeface="微软雅黑"/>
                <a:cs typeface="+mn-cs"/>
              </a:rPr>
              <a:t>0</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gp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16(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tp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24(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t0, 32(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t1, 40(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t2, 48(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s0, 56(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 64(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a0, 72(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a1, 80(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a2, 88(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a3, 96(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a4, 104(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a5, 112(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a6, 120(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a7, 128(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s2, 136(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s3, 144(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s4, 152(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s5, 160(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s6, 168(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s7, 176(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s8, 184(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s9, 192(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s10, 200(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s11, 208(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t3, 216(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t4, 224(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t5, 232(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t6, 240(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 name="内容占位符 1">
            <a:extLst>
              <a:ext uri="{FF2B5EF4-FFF2-40B4-BE49-F238E27FC236}">
                <a16:creationId xmlns:a16="http://schemas.microsoft.com/office/drawing/2014/main" id="{DB61800B-D21B-DA40-F18B-97C21E699136}"/>
              </a:ext>
            </a:extLst>
          </p:cNvPr>
          <p:cNvSpPr txBox="1">
            <a:spLocks/>
          </p:cNvSpPr>
          <p:nvPr/>
        </p:nvSpPr>
        <p:spPr>
          <a:xfrm>
            <a:off x="5713520" y="1118826"/>
            <a:ext cx="2411027" cy="496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内核态恢复：                                     </a:t>
            </a:r>
          </a:p>
        </p:txBody>
      </p:sp>
      <p:sp>
        <p:nvSpPr>
          <p:cNvPr id="7" name="文本框 6">
            <a:extLst>
              <a:ext uri="{FF2B5EF4-FFF2-40B4-BE49-F238E27FC236}">
                <a16:creationId xmlns:a16="http://schemas.microsoft.com/office/drawing/2014/main" id="{92AC536A-4451-CA3F-28F9-53D6978012EF}"/>
              </a:ext>
            </a:extLst>
          </p:cNvPr>
          <p:cNvSpPr txBox="1"/>
          <p:nvPr/>
        </p:nvSpPr>
        <p:spPr>
          <a:xfrm>
            <a:off x="5798598" y="1793290"/>
            <a:ext cx="5342878" cy="4185761"/>
          </a:xfrm>
          <a:prstGeom prst="rect">
            <a:avLst/>
          </a:prstGeom>
          <a:noFill/>
        </p:spPr>
        <p:txBody>
          <a:bodyPr wrap="square" numCol="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 restore registers.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ra</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a:ln>
                  <a:noFill/>
                </a:ln>
                <a:solidFill>
                  <a:srgbClr val="000000"/>
                </a:solidFill>
                <a:effectLst/>
                <a:highlight>
                  <a:srgbClr val="FF0000"/>
                </a:highlight>
                <a:uLnTx/>
                <a:uFillTx/>
                <a:latin typeface="Arial"/>
                <a:ea typeface="微软雅黑"/>
                <a:cs typeface="+mn-cs"/>
              </a:rPr>
              <a:t>0</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gp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16(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 not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tp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(contains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hartid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in case we moved CPUs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t0, 32(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t1, 40(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t2, 48(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s0, 56(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 64(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a0, 72(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a1, 80(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a2, 88(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a3, 96(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a4, 104(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a5, 112(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a6, 120(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a7, 128(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s2, 136(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s3, 144(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s4, 152(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s5, 160(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s6, 168(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s7, 176(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s8, 184(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s9, 192(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s10, 200(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s11, 208(</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t3, 216(</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t4, 224(</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t5, 232(</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ld</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t6, 240(</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addi</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400" b="0" i="0" u="none" strike="noStrike" kern="1200" cap="none" spc="0" normalizeH="0" baseline="0" noProof="0" dirty="0" err="1">
                <a:ln>
                  <a:noFill/>
                </a:ln>
                <a:solidFill>
                  <a:srgbClr val="000000"/>
                </a:solidFill>
                <a:effectLst/>
                <a:uLnTx/>
                <a:uFillTx/>
                <a:latin typeface="Arial"/>
                <a:ea typeface="微软雅黑"/>
                <a:cs typeface="+mn-cs"/>
              </a:rPr>
              <a:t>sp</a:t>
            </a: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256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        # return to whatever we    were doing in the kernel.</a:t>
            </a:r>
            <a:endParaRPr kumimoji="0" lang="zh-CN" altLang="en-US" sz="1400" b="0" i="0" u="none" strike="noStrike" kern="1200" cap="none" spc="0" normalizeH="0" baseline="0" noProof="0" dirty="0">
              <a:ln>
                <a:noFill/>
              </a:ln>
              <a:solidFill>
                <a:srgbClr val="000000"/>
              </a:solidFill>
              <a:effectLst/>
              <a:uLnTx/>
              <a:uFillTx/>
              <a:latin typeface="Arial"/>
              <a:ea typeface="微软雅黑"/>
              <a:cs typeface="+mn-cs"/>
            </a:endParaRPr>
          </a:p>
        </p:txBody>
      </p:sp>
      <p:cxnSp>
        <p:nvCxnSpPr>
          <p:cNvPr id="9" name="直接连接符 8">
            <a:extLst>
              <a:ext uri="{FF2B5EF4-FFF2-40B4-BE49-F238E27FC236}">
                <a16:creationId xmlns:a16="http://schemas.microsoft.com/office/drawing/2014/main" id="{CCDA0E0E-9B52-F845-D706-5605289AE3FA}"/>
              </a:ext>
            </a:extLst>
          </p:cNvPr>
          <p:cNvCxnSpPr>
            <a:cxnSpLocks/>
            <a:stCxn id="5" idx="2"/>
            <a:endCxn id="5" idx="0"/>
          </p:cNvCxnSpPr>
          <p:nvPr/>
        </p:nvCxnSpPr>
        <p:spPr>
          <a:xfrm flipV="1">
            <a:off x="3138257" y="1793290"/>
            <a:ext cx="0" cy="4185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1CD26C3-5DA8-B896-CDBF-295B00506948}"/>
              </a:ext>
            </a:extLst>
          </p:cNvPr>
          <p:cNvCxnSpPr>
            <a:cxnSpLocks/>
          </p:cNvCxnSpPr>
          <p:nvPr/>
        </p:nvCxnSpPr>
        <p:spPr>
          <a:xfrm>
            <a:off x="8439705" y="1793290"/>
            <a:ext cx="0" cy="4185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8EBB646-2FB1-FCC7-B78A-306254CD7C5F}"/>
              </a:ext>
            </a:extLst>
          </p:cNvPr>
          <p:cNvCxnSpPr/>
          <p:nvPr/>
        </p:nvCxnSpPr>
        <p:spPr>
          <a:xfrm flipV="1">
            <a:off x="5548544" y="1021543"/>
            <a:ext cx="0" cy="5024150"/>
          </a:xfrm>
          <a:prstGeom prst="line">
            <a:avLst/>
          </a:prstGeom>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53F516D5-3869-0954-1BC8-3BE9DBF63B1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82454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0DD047-DEE6-45F4-70CD-8787A0C57F31}"/>
              </a:ext>
            </a:extLst>
          </p:cNvPr>
          <p:cNvSpPr>
            <a:spLocks noGrp="1"/>
          </p:cNvSpPr>
          <p:nvPr>
            <p:ph idx="1"/>
          </p:nvPr>
        </p:nvSpPr>
        <p:spPr/>
        <p:txBody>
          <a:bodyPr/>
          <a:lstStyle/>
          <a:p>
            <a:r>
              <a:rPr lang="zh-CN" altLang="en-US" dirty="0"/>
              <a:t>从前面代码中体现出的差异：</a:t>
            </a:r>
            <a:endParaRPr lang="en-US" altLang="zh-CN" dirty="0"/>
          </a:p>
          <a:p>
            <a:r>
              <a:rPr lang="zh-CN" altLang="en-US" dirty="0"/>
              <a:t>用户态从</a:t>
            </a:r>
            <a:r>
              <a:rPr lang="en-US" altLang="zh-CN" dirty="0"/>
              <a:t>a0+40</a:t>
            </a:r>
            <a:r>
              <a:rPr lang="zh-CN" altLang="en-US" dirty="0"/>
              <a:t>（指向</a:t>
            </a:r>
            <a:r>
              <a:rPr lang="en-US" altLang="zh-CN" dirty="0"/>
              <a:t>TRAPFRAME</a:t>
            </a:r>
            <a:r>
              <a:rPr lang="zh-CN" altLang="en-US" dirty="0"/>
              <a:t>虚拟地址）开始存储、恢复；内核态从</a:t>
            </a:r>
            <a:r>
              <a:rPr lang="en-US" altLang="zh-CN" dirty="0"/>
              <a:t>sp+0</a:t>
            </a:r>
            <a:r>
              <a:rPr lang="zh-CN" altLang="en-US" dirty="0"/>
              <a:t>（内核栈地址）开始存储、恢复</a:t>
            </a:r>
            <a:endParaRPr lang="en-US" altLang="zh-CN" dirty="0"/>
          </a:p>
          <a:p>
            <a:endParaRPr lang="en-US" altLang="zh-CN" dirty="0"/>
          </a:p>
          <a:p>
            <a:r>
              <a:rPr lang="zh-CN" altLang="en-US" dirty="0"/>
              <a:t>另外还有在问题</a:t>
            </a:r>
            <a:r>
              <a:rPr lang="en-US" altLang="zh-CN" dirty="0"/>
              <a:t>3.1</a:t>
            </a:r>
            <a:r>
              <a:rPr lang="zh-CN" altLang="en-US" dirty="0"/>
              <a:t>，</a:t>
            </a:r>
            <a:r>
              <a:rPr lang="en-US" altLang="zh-CN" dirty="0"/>
              <a:t>3.2</a:t>
            </a:r>
            <a:r>
              <a:rPr lang="zh-CN" altLang="en-US" dirty="0"/>
              <a:t>中体现过的：用户态先切换至内核态再保存现场，在恢复现场后回到用户态；内核态无需切换</a:t>
            </a:r>
          </a:p>
        </p:txBody>
      </p:sp>
      <p:sp>
        <p:nvSpPr>
          <p:cNvPr id="3" name="标题 2">
            <a:extLst>
              <a:ext uri="{FF2B5EF4-FFF2-40B4-BE49-F238E27FC236}">
                <a16:creationId xmlns:a16="http://schemas.microsoft.com/office/drawing/2014/main" id="{C141A67C-8502-41C9-79CA-4809DCFD3235}"/>
              </a:ext>
            </a:extLst>
          </p:cNvPr>
          <p:cNvSpPr>
            <a:spLocks noGrp="1"/>
          </p:cNvSpPr>
          <p:nvPr>
            <p:ph type="title"/>
          </p:nvPr>
        </p:nvSpPr>
        <p:spPr/>
        <p:txBody>
          <a:bodyPr>
            <a:normAutofit fontScale="90000"/>
          </a:bodyPr>
          <a:lstStyle/>
          <a:p>
            <a:r>
              <a:rPr lang="en-US" altLang="zh-CN" dirty="0"/>
              <a:t>3.4   </a:t>
            </a:r>
            <a:r>
              <a:rPr lang="zh-CN" altLang="en-US" dirty="0"/>
              <a:t>用户态、内核态的保护、恢复现场方式差异</a:t>
            </a:r>
          </a:p>
        </p:txBody>
      </p:sp>
      <p:sp>
        <p:nvSpPr>
          <p:cNvPr id="4" name="灯片编号占位符 3">
            <a:extLst>
              <a:ext uri="{FF2B5EF4-FFF2-40B4-BE49-F238E27FC236}">
                <a16:creationId xmlns:a16="http://schemas.microsoft.com/office/drawing/2014/main" id="{B62CF903-ECFB-A2E3-247A-B8E0033FBDF5}"/>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661142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0DD047-DEE6-45F4-70CD-8787A0C57F31}"/>
              </a:ext>
            </a:extLst>
          </p:cNvPr>
          <p:cNvSpPr>
            <a:spLocks noGrp="1"/>
          </p:cNvSpPr>
          <p:nvPr>
            <p:ph idx="1"/>
          </p:nvPr>
        </p:nvSpPr>
        <p:spPr/>
        <p:txBody>
          <a:bodyPr/>
          <a:lstStyle/>
          <a:p>
            <a:r>
              <a:rPr lang="zh-CN" altLang="en-US" dirty="0"/>
              <a:t>主要有以下三种</a:t>
            </a:r>
            <a:r>
              <a:rPr lang="en-US" altLang="zh-CN" dirty="0"/>
              <a:t>:</a:t>
            </a:r>
          </a:p>
          <a:p>
            <a:endParaRPr lang="en-US" altLang="zh-CN" dirty="0"/>
          </a:p>
          <a:p>
            <a:r>
              <a:rPr lang="en-US" altLang="zh-CN" dirty="0"/>
              <a:t>1.</a:t>
            </a:r>
            <a:r>
              <a:rPr lang="zh-CN" altLang="en-US" dirty="0"/>
              <a:t>系统调用</a:t>
            </a:r>
            <a:endParaRPr lang="en-US" altLang="zh-CN" dirty="0"/>
          </a:p>
          <a:p>
            <a:endParaRPr lang="en-US" altLang="zh-CN" dirty="0"/>
          </a:p>
          <a:p>
            <a:r>
              <a:rPr lang="en-US" altLang="zh-CN" dirty="0"/>
              <a:t>2.</a:t>
            </a:r>
            <a:r>
              <a:rPr lang="zh-CN" altLang="en-US" dirty="0"/>
              <a:t>异常</a:t>
            </a:r>
            <a:endParaRPr lang="en-US" altLang="zh-CN" dirty="0"/>
          </a:p>
          <a:p>
            <a:endParaRPr lang="en-US" altLang="zh-CN" dirty="0"/>
          </a:p>
          <a:p>
            <a:r>
              <a:rPr lang="en-US" altLang="zh-CN" dirty="0"/>
              <a:t>3.</a:t>
            </a:r>
            <a:r>
              <a:rPr lang="zh-CN" altLang="en-US" dirty="0"/>
              <a:t>设备中断</a:t>
            </a:r>
          </a:p>
        </p:txBody>
      </p:sp>
      <p:sp>
        <p:nvSpPr>
          <p:cNvPr id="3" name="标题 2">
            <a:extLst>
              <a:ext uri="{FF2B5EF4-FFF2-40B4-BE49-F238E27FC236}">
                <a16:creationId xmlns:a16="http://schemas.microsoft.com/office/drawing/2014/main" id="{C141A67C-8502-41C9-79CA-4809DCFD3235}"/>
              </a:ext>
            </a:extLst>
          </p:cNvPr>
          <p:cNvSpPr>
            <a:spLocks noGrp="1"/>
          </p:cNvSpPr>
          <p:nvPr>
            <p:ph type="title"/>
          </p:nvPr>
        </p:nvSpPr>
        <p:spPr/>
        <p:txBody>
          <a:bodyPr>
            <a:normAutofit/>
          </a:bodyPr>
          <a:lstStyle/>
          <a:p>
            <a:r>
              <a:rPr lang="en-US" altLang="zh-CN" dirty="0"/>
              <a:t>3.5   </a:t>
            </a:r>
            <a:r>
              <a:rPr lang="zh-CN" altLang="zh-CN" dirty="0">
                <a:latin typeface="+mj-ea"/>
              </a:rPr>
              <a:t>如何区分</a:t>
            </a:r>
            <a:r>
              <a:rPr lang="en-US" altLang="zh-CN" dirty="0">
                <a:latin typeface="+mj-ea"/>
              </a:rPr>
              <a:t>trap</a:t>
            </a:r>
            <a:r>
              <a:rPr lang="zh-CN" altLang="zh-CN" dirty="0">
                <a:latin typeface="+mj-ea"/>
              </a:rPr>
              <a:t>的类型？</a:t>
            </a:r>
            <a:endParaRPr lang="zh-CN" altLang="en-US" dirty="0">
              <a:latin typeface="+mj-ea"/>
            </a:endParaRPr>
          </a:p>
        </p:txBody>
      </p:sp>
      <p:sp>
        <p:nvSpPr>
          <p:cNvPr id="4" name="灯片编号占位符 3">
            <a:extLst>
              <a:ext uri="{FF2B5EF4-FFF2-40B4-BE49-F238E27FC236}">
                <a16:creationId xmlns:a16="http://schemas.microsoft.com/office/drawing/2014/main" id="{8AA5BB7B-3CD8-2691-9789-EC512DA3DD28}"/>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文本框 4">
            <a:extLst>
              <a:ext uri="{FF2B5EF4-FFF2-40B4-BE49-F238E27FC236}">
                <a16:creationId xmlns:a16="http://schemas.microsoft.com/office/drawing/2014/main" id="{CA76806D-D376-8904-F2D7-9E1AB4935698}"/>
              </a:ext>
            </a:extLst>
          </p:cNvPr>
          <p:cNvSpPr txBox="1"/>
          <p:nvPr/>
        </p:nvSpPr>
        <p:spPr>
          <a:xfrm>
            <a:off x="4787900" y="1397674"/>
            <a:ext cx="5429250" cy="4832092"/>
          </a:xfrm>
          <a:prstGeom prst="rect">
            <a:avLst/>
          </a:prstGeom>
          <a:noFill/>
        </p:spPr>
        <p:txBody>
          <a:bodyPr wrap="square" rtlCol="0">
            <a:spAutoFit/>
          </a:bodyPr>
          <a:lstStyle/>
          <a:p>
            <a:r>
              <a:rPr lang="en-US" altLang="zh-CN" sz="1400" dirty="0"/>
              <a:t> </a:t>
            </a:r>
            <a:r>
              <a:rPr lang="en-US" altLang="zh-CN" sz="1400" b="1" dirty="0"/>
              <a:t>if(</a:t>
            </a:r>
            <a:r>
              <a:rPr lang="en-US" altLang="zh-CN" sz="1400" b="1" dirty="0" err="1"/>
              <a:t>r_scause</a:t>
            </a:r>
            <a:r>
              <a:rPr lang="en-US" altLang="zh-CN" sz="1400" b="1" dirty="0"/>
              <a:t>() == 8){</a:t>
            </a:r>
          </a:p>
          <a:p>
            <a:r>
              <a:rPr lang="en-US" altLang="zh-CN" sz="1400" dirty="0"/>
              <a:t>    // </a:t>
            </a:r>
            <a:r>
              <a:rPr lang="zh-CN" altLang="en-US" sz="1400" dirty="0"/>
              <a:t>系统调用</a:t>
            </a:r>
          </a:p>
          <a:p>
            <a:endParaRPr lang="zh-CN" altLang="en-US" sz="1400" dirty="0"/>
          </a:p>
          <a:p>
            <a:r>
              <a:rPr lang="zh-CN" altLang="en-US" sz="1400" dirty="0"/>
              <a:t>    </a:t>
            </a:r>
            <a:r>
              <a:rPr lang="en-US" altLang="zh-CN" sz="1400" dirty="0"/>
              <a:t>if(killed(p))</a:t>
            </a:r>
          </a:p>
          <a:p>
            <a:r>
              <a:rPr lang="en-US" altLang="zh-CN" sz="1400" dirty="0"/>
              <a:t>      exit(-1);</a:t>
            </a:r>
          </a:p>
          <a:p>
            <a:endParaRPr lang="en-US" altLang="zh-CN" sz="1400" dirty="0"/>
          </a:p>
          <a:p>
            <a:r>
              <a:rPr lang="en-US" altLang="zh-CN" sz="1400" dirty="0"/>
              <a:t>    // </a:t>
            </a:r>
            <a:r>
              <a:rPr lang="en-US" altLang="zh-CN" sz="1400" dirty="0" err="1"/>
              <a:t>sepc</a:t>
            </a:r>
            <a:r>
              <a:rPr lang="en-US" altLang="zh-CN" sz="1400" dirty="0"/>
              <a:t> </a:t>
            </a:r>
            <a:r>
              <a:rPr lang="zh-CN" altLang="en-US" sz="1400" dirty="0"/>
              <a:t>指向 </a:t>
            </a:r>
            <a:r>
              <a:rPr lang="en-US" altLang="zh-CN" sz="1400" dirty="0" err="1"/>
              <a:t>ecall</a:t>
            </a:r>
            <a:r>
              <a:rPr lang="en-US" altLang="zh-CN" sz="1400" dirty="0"/>
              <a:t> </a:t>
            </a:r>
            <a:r>
              <a:rPr lang="zh-CN" altLang="en-US" sz="1400" dirty="0"/>
              <a:t>指令，</a:t>
            </a:r>
          </a:p>
          <a:p>
            <a:r>
              <a:rPr lang="zh-CN" altLang="en-US" sz="1400" dirty="0"/>
              <a:t>    </a:t>
            </a:r>
            <a:r>
              <a:rPr lang="en-US" altLang="zh-CN" sz="1400" dirty="0"/>
              <a:t>// </a:t>
            </a:r>
            <a:r>
              <a:rPr lang="zh-CN" altLang="en-US" sz="1400" dirty="0"/>
              <a:t>但我们需要返回到下一条指令</a:t>
            </a:r>
          </a:p>
          <a:p>
            <a:r>
              <a:rPr lang="zh-CN" altLang="en-US" sz="1400" dirty="0"/>
              <a:t>    </a:t>
            </a:r>
            <a:r>
              <a:rPr lang="en-US" altLang="zh-CN" sz="1400" dirty="0"/>
              <a:t>p-&gt;</a:t>
            </a:r>
            <a:r>
              <a:rPr lang="en-US" altLang="zh-CN" sz="1400" dirty="0" err="1"/>
              <a:t>trapframe</a:t>
            </a:r>
            <a:r>
              <a:rPr lang="en-US" altLang="zh-CN" sz="1400" dirty="0"/>
              <a:t>-&gt;</a:t>
            </a:r>
            <a:r>
              <a:rPr lang="en-US" altLang="zh-CN" sz="1400" dirty="0" err="1"/>
              <a:t>epc</a:t>
            </a:r>
            <a:r>
              <a:rPr lang="en-US" altLang="zh-CN" sz="1400" dirty="0"/>
              <a:t> += 4;</a:t>
            </a:r>
          </a:p>
          <a:p>
            <a:endParaRPr lang="en-US" altLang="zh-CN" sz="1400" dirty="0"/>
          </a:p>
          <a:p>
            <a:r>
              <a:rPr lang="en-US" altLang="zh-CN" sz="1400" dirty="0"/>
              <a:t>    // </a:t>
            </a:r>
            <a:r>
              <a:rPr lang="zh-CN" altLang="en-US" sz="1400" dirty="0"/>
              <a:t>现在启用中断，因为之前已经完成了这些寄存器的操作</a:t>
            </a:r>
          </a:p>
          <a:p>
            <a:r>
              <a:rPr lang="zh-CN" altLang="en-US" sz="1400" dirty="0"/>
              <a:t>    </a:t>
            </a:r>
            <a:r>
              <a:rPr lang="en-US" altLang="zh-CN" sz="1400" dirty="0" err="1"/>
              <a:t>intr_on</a:t>
            </a:r>
            <a:r>
              <a:rPr lang="en-US" altLang="zh-CN" sz="1400" dirty="0"/>
              <a:t>();</a:t>
            </a:r>
          </a:p>
          <a:p>
            <a:endParaRPr lang="en-US" altLang="zh-CN" sz="1400" dirty="0"/>
          </a:p>
          <a:p>
            <a:r>
              <a:rPr lang="en-US" altLang="zh-CN" sz="1400" dirty="0"/>
              <a:t>    </a:t>
            </a:r>
            <a:r>
              <a:rPr lang="en-US" altLang="zh-CN" sz="1400" dirty="0" err="1"/>
              <a:t>syscall</a:t>
            </a:r>
            <a:r>
              <a:rPr lang="en-US" altLang="zh-CN" sz="1400" dirty="0"/>
              <a:t>();</a:t>
            </a:r>
          </a:p>
          <a:p>
            <a:r>
              <a:rPr lang="en-US" altLang="zh-CN" sz="1400" dirty="0"/>
              <a:t>  } </a:t>
            </a:r>
            <a:r>
              <a:rPr lang="en-US" altLang="zh-CN" sz="1400" b="1" dirty="0"/>
              <a:t>else if((</a:t>
            </a:r>
            <a:r>
              <a:rPr lang="en-US" altLang="zh-CN" sz="1400" b="1" dirty="0" err="1"/>
              <a:t>which_dev</a:t>
            </a:r>
            <a:r>
              <a:rPr lang="en-US" altLang="zh-CN" sz="1400" b="1" dirty="0"/>
              <a:t> = </a:t>
            </a:r>
            <a:r>
              <a:rPr lang="en-US" altLang="zh-CN" sz="1400" b="1" dirty="0" err="1"/>
              <a:t>devintr</a:t>
            </a:r>
            <a:r>
              <a:rPr lang="en-US" altLang="zh-CN" sz="1400" b="1" dirty="0"/>
              <a:t>()) != 0){</a:t>
            </a:r>
          </a:p>
          <a:p>
            <a:r>
              <a:rPr lang="en-US" altLang="zh-CN" sz="1400" dirty="0"/>
              <a:t>    // </a:t>
            </a:r>
            <a:r>
              <a:rPr lang="zh-CN" altLang="en-US" sz="1400" dirty="0"/>
              <a:t>设备中断</a:t>
            </a:r>
          </a:p>
          <a:p>
            <a:r>
              <a:rPr lang="zh-CN" altLang="en-US" sz="1400" dirty="0"/>
              <a:t>  </a:t>
            </a:r>
            <a:r>
              <a:rPr lang="en-US" altLang="zh-CN" sz="1400" dirty="0"/>
              <a:t>} else {</a:t>
            </a:r>
          </a:p>
          <a:p>
            <a:r>
              <a:rPr lang="en-US" altLang="zh-CN" sz="1400" dirty="0"/>
              <a:t>    </a:t>
            </a:r>
            <a:r>
              <a:rPr lang="en-US" altLang="zh-CN" sz="1400" dirty="0" err="1"/>
              <a:t>printf</a:t>
            </a:r>
            <a:r>
              <a:rPr lang="en-US" altLang="zh-CN" sz="1400" dirty="0"/>
              <a:t>("</a:t>
            </a:r>
            <a:r>
              <a:rPr lang="en-US" altLang="zh-CN" sz="1400" dirty="0" err="1"/>
              <a:t>usertrap</a:t>
            </a:r>
            <a:r>
              <a:rPr lang="en-US" altLang="zh-CN" sz="1400" dirty="0"/>
              <a:t>(): unexpected </a:t>
            </a:r>
            <a:r>
              <a:rPr lang="en-US" altLang="zh-CN" sz="1400" dirty="0" err="1"/>
              <a:t>scause</a:t>
            </a:r>
            <a:r>
              <a:rPr lang="en-US" altLang="zh-CN" sz="1400" dirty="0"/>
              <a:t> %p </a:t>
            </a:r>
            <a:r>
              <a:rPr lang="en-US" altLang="zh-CN" sz="1400" dirty="0" err="1"/>
              <a:t>pid</a:t>
            </a:r>
            <a:r>
              <a:rPr lang="en-US" altLang="zh-CN" sz="1400" dirty="0"/>
              <a:t>=%d\n", </a:t>
            </a:r>
            <a:r>
              <a:rPr lang="en-US" altLang="zh-CN" sz="1400" dirty="0" err="1"/>
              <a:t>r_scause</a:t>
            </a:r>
            <a:r>
              <a:rPr lang="en-US" altLang="zh-CN" sz="1400" dirty="0"/>
              <a:t>(), p-&gt;</a:t>
            </a:r>
            <a:r>
              <a:rPr lang="en-US" altLang="zh-CN" sz="1400" dirty="0" err="1"/>
              <a:t>pid</a:t>
            </a:r>
            <a:r>
              <a:rPr lang="en-US" altLang="zh-CN" sz="1400" dirty="0"/>
              <a:t>);</a:t>
            </a:r>
          </a:p>
          <a:p>
            <a:r>
              <a:rPr lang="en-US" altLang="zh-CN" sz="1400" dirty="0"/>
              <a:t>    </a:t>
            </a:r>
            <a:r>
              <a:rPr lang="en-US" altLang="zh-CN" sz="1400" dirty="0" err="1"/>
              <a:t>printf</a:t>
            </a:r>
            <a:r>
              <a:rPr lang="en-US" altLang="zh-CN" sz="1400" dirty="0"/>
              <a:t>("            </a:t>
            </a:r>
            <a:r>
              <a:rPr lang="en-US" altLang="zh-CN" sz="1400" dirty="0" err="1"/>
              <a:t>sepc</a:t>
            </a:r>
            <a:r>
              <a:rPr lang="en-US" altLang="zh-CN" sz="1400" dirty="0"/>
              <a:t>=%p </a:t>
            </a:r>
            <a:r>
              <a:rPr lang="en-US" altLang="zh-CN" sz="1400" dirty="0" err="1"/>
              <a:t>stval</a:t>
            </a:r>
            <a:r>
              <a:rPr lang="en-US" altLang="zh-CN" sz="1400" dirty="0"/>
              <a:t>=%p\n", </a:t>
            </a:r>
            <a:r>
              <a:rPr lang="en-US" altLang="zh-CN" sz="1400" dirty="0" err="1"/>
              <a:t>r_sepc</a:t>
            </a:r>
            <a:r>
              <a:rPr lang="en-US" altLang="zh-CN" sz="1400" dirty="0"/>
              <a:t>(), </a:t>
            </a:r>
            <a:r>
              <a:rPr lang="en-US" altLang="zh-CN" sz="1400" dirty="0" err="1"/>
              <a:t>r_stval</a:t>
            </a:r>
            <a:r>
              <a:rPr lang="en-US" altLang="zh-CN" sz="1400" dirty="0"/>
              <a:t>());</a:t>
            </a:r>
          </a:p>
          <a:p>
            <a:r>
              <a:rPr lang="en-US" altLang="zh-CN" sz="1400" dirty="0"/>
              <a:t>    </a:t>
            </a:r>
            <a:r>
              <a:rPr lang="en-US" altLang="zh-CN" sz="1400" dirty="0" err="1"/>
              <a:t>setkilled</a:t>
            </a:r>
            <a:r>
              <a:rPr lang="en-US" altLang="zh-CN" sz="1400" dirty="0"/>
              <a:t>(p);</a:t>
            </a:r>
          </a:p>
          <a:p>
            <a:r>
              <a:rPr lang="en-US" altLang="zh-CN" sz="1400" dirty="0"/>
              <a:t>  }</a:t>
            </a:r>
          </a:p>
        </p:txBody>
      </p:sp>
    </p:spTree>
    <p:extLst>
      <p:ext uri="{BB962C8B-B14F-4D97-AF65-F5344CB8AC3E}">
        <p14:creationId xmlns:p14="http://schemas.microsoft.com/office/powerpoint/2010/main" val="178638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141A67C-8502-41C9-79CA-4809DCFD3235}"/>
              </a:ext>
            </a:extLst>
          </p:cNvPr>
          <p:cNvSpPr>
            <a:spLocks noGrp="1"/>
          </p:cNvSpPr>
          <p:nvPr>
            <p:ph type="title"/>
          </p:nvPr>
        </p:nvSpPr>
        <p:spPr/>
        <p:txBody>
          <a:bodyPr>
            <a:normAutofit fontScale="90000"/>
          </a:bodyPr>
          <a:lstStyle/>
          <a:p>
            <a:r>
              <a:rPr lang="en-US" altLang="zh-CN" dirty="0"/>
              <a:t>3.6  </a:t>
            </a:r>
            <a:r>
              <a:rPr lang="zh-CN" altLang="zh-CN" sz="2700" dirty="0">
                <a:latin typeface="+mj-ea"/>
              </a:rPr>
              <a:t>作为进程数据结构中的重要字段，</a:t>
            </a:r>
            <a:r>
              <a:rPr lang="en-US" altLang="zh-CN" sz="2700" dirty="0" err="1">
                <a:latin typeface="+mj-ea"/>
              </a:rPr>
              <a:t>trapframe</a:t>
            </a:r>
            <a:r>
              <a:rPr lang="zh-CN" altLang="zh-CN" sz="2700" dirty="0">
                <a:latin typeface="+mj-ea"/>
              </a:rPr>
              <a:t>和</a:t>
            </a:r>
            <a:r>
              <a:rPr lang="en-US" altLang="zh-CN" sz="2700" dirty="0">
                <a:latin typeface="+mj-ea"/>
              </a:rPr>
              <a:t>context</a:t>
            </a:r>
            <a:r>
              <a:rPr lang="zh-CN" altLang="zh-CN" sz="2700" dirty="0">
                <a:latin typeface="+mj-ea"/>
              </a:rPr>
              <a:t>中都定义了很多寄存器，但是两者有些区别，请从它们的功能角度分析原因。</a:t>
            </a:r>
            <a:endParaRPr lang="zh-CN" altLang="en-US" dirty="0">
              <a:latin typeface="+mj-ea"/>
            </a:endParaRPr>
          </a:p>
        </p:txBody>
      </p:sp>
      <p:pic>
        <p:nvPicPr>
          <p:cNvPr id="4" name="内容占位符 3">
            <a:extLst>
              <a:ext uri="{FF2B5EF4-FFF2-40B4-BE49-F238E27FC236}">
                <a16:creationId xmlns:a16="http://schemas.microsoft.com/office/drawing/2014/main" id="{6ECBFE33-D7FC-4B98-4B12-E4B79BBCEE26}"/>
              </a:ext>
            </a:extLst>
          </p:cNvPr>
          <p:cNvPicPr>
            <a:picLocks noGrp="1" noChangeAspect="1"/>
          </p:cNvPicPr>
          <p:nvPr>
            <p:ph idx="1"/>
          </p:nvPr>
        </p:nvPicPr>
        <p:blipFill>
          <a:blip r:embed="rId2"/>
          <a:stretch>
            <a:fillRect/>
          </a:stretch>
        </p:blipFill>
        <p:spPr>
          <a:xfrm>
            <a:off x="885324" y="1704372"/>
            <a:ext cx="3957052" cy="5060950"/>
          </a:xfrm>
          <a:prstGeom prst="rect">
            <a:avLst/>
          </a:prstGeom>
        </p:spPr>
      </p:pic>
      <p:pic>
        <p:nvPicPr>
          <p:cNvPr id="5" name="图片 4">
            <a:extLst>
              <a:ext uri="{FF2B5EF4-FFF2-40B4-BE49-F238E27FC236}">
                <a16:creationId xmlns:a16="http://schemas.microsoft.com/office/drawing/2014/main" id="{65B182B0-CA49-C747-05D0-829913771669}"/>
              </a:ext>
            </a:extLst>
          </p:cNvPr>
          <p:cNvPicPr>
            <a:picLocks noChangeAspect="1"/>
          </p:cNvPicPr>
          <p:nvPr/>
        </p:nvPicPr>
        <p:blipFill>
          <a:blip r:embed="rId3"/>
          <a:stretch>
            <a:fillRect/>
          </a:stretch>
        </p:blipFill>
        <p:spPr>
          <a:xfrm>
            <a:off x="9836409" y="1701152"/>
            <a:ext cx="1333500" cy="2724150"/>
          </a:xfrm>
          <a:prstGeom prst="rect">
            <a:avLst/>
          </a:prstGeom>
        </p:spPr>
      </p:pic>
      <p:sp>
        <p:nvSpPr>
          <p:cNvPr id="6" name="文本框 5">
            <a:extLst>
              <a:ext uri="{FF2B5EF4-FFF2-40B4-BE49-F238E27FC236}">
                <a16:creationId xmlns:a16="http://schemas.microsoft.com/office/drawing/2014/main" id="{1319902B-F49D-822E-AC42-8C0C2D56C41E}"/>
              </a:ext>
            </a:extLst>
          </p:cNvPr>
          <p:cNvSpPr txBox="1"/>
          <p:nvPr/>
        </p:nvSpPr>
        <p:spPr>
          <a:xfrm>
            <a:off x="2171610" y="1242811"/>
            <a:ext cx="13844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trapframe</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00A4EBDF-1232-375A-5B6A-B4061DD35AFA}"/>
              </a:ext>
            </a:extLst>
          </p:cNvPr>
          <p:cNvSpPr txBox="1"/>
          <p:nvPr/>
        </p:nvSpPr>
        <p:spPr>
          <a:xfrm>
            <a:off x="9969321" y="1242811"/>
            <a:ext cx="13844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context</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 name="文本框 9">
            <a:extLst>
              <a:ext uri="{FF2B5EF4-FFF2-40B4-BE49-F238E27FC236}">
                <a16:creationId xmlns:a16="http://schemas.microsoft.com/office/drawing/2014/main" id="{0E9D706D-4676-6065-288C-7556F4FCCC85}"/>
              </a:ext>
            </a:extLst>
          </p:cNvPr>
          <p:cNvSpPr txBox="1"/>
          <p:nvPr/>
        </p:nvSpPr>
        <p:spPr>
          <a:xfrm>
            <a:off x="5558710" y="1853552"/>
            <a:ext cx="4089042"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直观来看有两个不同：</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1.</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左边变量多，右边变量少</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左边有一些变量带着注释</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Arial"/>
                <a:ea typeface="微软雅黑"/>
                <a:cs typeface="+mn-cs"/>
              </a:rPr>
              <a:t>分析原因：</a:t>
            </a:r>
            <a:endParaRPr kumimoji="0" lang="en-US" altLang="zh-CN" sz="1800" b="1"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sng" strike="noStrike" kern="1200" cap="none" spc="0" normalizeH="0" baseline="0" noProof="0" dirty="0" err="1">
                <a:ln>
                  <a:noFill/>
                </a:ln>
                <a:solidFill>
                  <a:srgbClr val="000000"/>
                </a:solidFill>
                <a:effectLst/>
                <a:uLnTx/>
                <a:uFillTx/>
                <a:latin typeface="Arial"/>
                <a:ea typeface="微软雅黑"/>
                <a:cs typeface="+mn-cs"/>
              </a:rPr>
              <a:t>trapframe</a:t>
            </a:r>
            <a:r>
              <a:rPr kumimoji="0" lang="zh-CN" altLang="en-US" sz="1800" b="1" i="1" u="sng" strike="noStrike" kern="1200" cap="none" spc="0" normalizeH="0" baseline="0" noProof="0" dirty="0">
                <a:ln>
                  <a:noFill/>
                </a:ln>
                <a:solidFill>
                  <a:srgbClr val="000000"/>
                </a:solidFill>
                <a:effectLst/>
                <a:uLnTx/>
                <a:uFillTx/>
                <a:latin typeface="Arial"/>
                <a:ea typeface="微软雅黑"/>
                <a:cs typeface="+mn-cs"/>
              </a:rPr>
              <a:t>：</a:t>
            </a:r>
            <a:r>
              <a:rPr kumimoji="0" lang="zh-CN"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保存和恢复</a:t>
            </a:r>
            <a:r>
              <a:rPr kumimoji="0" lang="en-US"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CPU</a:t>
            </a:r>
            <a:r>
              <a:rPr kumimoji="0" lang="zh-CN"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在</a:t>
            </a:r>
            <a:r>
              <a:rPr kumimoji="0" lang="en-US"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trap</a:t>
            </a:r>
            <a:r>
              <a:rPr kumimoji="0" lang="zh-CN"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处理期间的现场信息</a:t>
            </a:r>
            <a:r>
              <a:rPr kumimoji="0" lang="en-US"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所以要将</a:t>
            </a:r>
            <a:r>
              <a:rPr kumimoji="0" lang="en-US"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trap</a:t>
            </a:r>
            <a:r>
              <a:rPr kumimoji="0" lang="zh-CN" altLang="en-US"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前一刻的所有寄存器压入到</a:t>
            </a:r>
            <a:r>
              <a:rPr kumimoji="0" lang="en-US" altLang="zh-CN" sz="1800" b="0" i="0" u="none" strike="noStrike" kern="1200" cap="none" spc="0" normalizeH="0" baseline="0" noProof="0" dirty="0" err="1">
                <a:ln>
                  <a:noFill/>
                </a:ln>
                <a:solidFill>
                  <a:srgbClr val="000000"/>
                </a:solidFill>
                <a:effectLst/>
                <a:uLnTx/>
                <a:uFillTx/>
                <a:latin typeface="Arial"/>
                <a:ea typeface="等线" panose="02010600030101010101" pitchFamily="2" charset="-122"/>
                <a:cs typeface="Times New Roman" panose="02020603050405020304" pitchFamily="18" charset="0"/>
              </a:rPr>
              <a:t>trapframe</a:t>
            </a:r>
            <a:r>
              <a:rPr kumimoji="0" lang="zh-CN" altLang="en-US"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中，且还要包含一些额外的标记来保证能切换到</a:t>
            </a:r>
            <a:r>
              <a:rPr kumimoji="0" lang="en-US"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trap</a:t>
            </a:r>
            <a:r>
              <a:rPr kumimoji="0" lang="zh-CN" altLang="en-US"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的下一条指令。</a:t>
            </a:r>
            <a:endParaRPr kumimoji="0" lang="en-US"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sng"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context:</a:t>
            </a:r>
            <a:r>
              <a:rPr kumimoji="0" lang="zh-CN"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实现上下文切换</a:t>
            </a:r>
            <a:r>
              <a:rPr kumimoji="0" lang="zh-CN" altLang="en-US"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，包含的是在内核线程切换时，函数调用所需要保存和恢复的数据</a:t>
            </a:r>
            <a:r>
              <a:rPr lang="zh-CN" altLang="en-US" dirty="0">
                <a:solidFill>
                  <a:srgbClr val="000000"/>
                </a:solidFill>
                <a:latin typeface="Arial"/>
                <a:ea typeface="等线" panose="02010600030101010101" pitchFamily="2" charset="-122"/>
                <a:cs typeface="Times New Roman" panose="02020603050405020304" pitchFamily="18" charset="0"/>
              </a:rPr>
              <a:t>，只需要保存一部分数据</a:t>
            </a:r>
            <a:r>
              <a:rPr kumimoji="0" lang="zh-CN" altLang="en-US"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rPr>
              <a:t>。</a:t>
            </a:r>
            <a:endParaRPr kumimoji="0" lang="en-US" altLang="zh-CN" sz="1800" b="0" i="0" u="none" strike="noStrike" kern="1200" cap="none" spc="0" normalizeH="0" baseline="0" noProof="0" dirty="0">
              <a:ln>
                <a:noFill/>
              </a:ln>
              <a:solidFill>
                <a:srgbClr val="000000"/>
              </a:solidFill>
              <a:effectLst/>
              <a:uLnTx/>
              <a:uFillTx/>
              <a:latin typeface="Arial"/>
              <a:ea typeface="等线"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98974E50-7CD7-8712-6487-7ED4341820ED}"/>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279486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0DD047-DEE6-45F4-70CD-8787A0C57F31}"/>
              </a:ext>
            </a:extLst>
          </p:cNvPr>
          <p:cNvSpPr>
            <a:spLocks noGrp="1"/>
          </p:cNvSpPr>
          <p:nvPr>
            <p:ph idx="1"/>
          </p:nvPr>
        </p:nvSpPr>
        <p:spPr/>
        <p:txBody>
          <a:bodyPr/>
          <a:lstStyle/>
          <a:p>
            <a:r>
              <a:rPr lang="en-US" altLang="zh-CN" sz="3600" b="1" dirty="0" err="1"/>
              <a:t>kerneltrap</a:t>
            </a:r>
            <a:r>
              <a:rPr lang="zh-CN" altLang="en-US" sz="3600" b="1" dirty="0"/>
              <a:t>函数 </a:t>
            </a:r>
            <a:r>
              <a:rPr lang="en-US" altLang="zh-CN" sz="2000" dirty="0"/>
              <a:t>(</a:t>
            </a:r>
            <a:r>
              <a:rPr lang="en-US" altLang="zh-CN" sz="2000" dirty="0" err="1"/>
              <a:t>trap.c</a:t>
            </a:r>
            <a:r>
              <a:rPr lang="en-US" altLang="zh-CN" sz="2000" dirty="0"/>
              <a:t>) </a:t>
            </a:r>
            <a:r>
              <a:rPr lang="en-US" altLang="zh-CN" sz="3600" dirty="0"/>
              <a:t>-&gt;</a:t>
            </a:r>
            <a:r>
              <a:rPr lang="en-US" altLang="zh-CN" sz="2000" dirty="0"/>
              <a:t> </a:t>
            </a:r>
            <a:r>
              <a:rPr lang="en-US" altLang="zh-CN" sz="3600" b="1" dirty="0" err="1"/>
              <a:t>kernelvec</a:t>
            </a:r>
            <a:r>
              <a:rPr lang="en-US" altLang="zh-CN" sz="3600" b="1" dirty="0"/>
              <a:t> </a:t>
            </a:r>
            <a:r>
              <a:rPr lang="en-US" altLang="zh-CN" sz="2000" dirty="0"/>
              <a:t>(</a:t>
            </a:r>
            <a:r>
              <a:rPr lang="en-US" altLang="zh-CN" sz="2000" dirty="0" err="1"/>
              <a:t>kernelvec.S</a:t>
            </a:r>
            <a:r>
              <a:rPr lang="en-US" altLang="zh-CN" sz="2000" dirty="0"/>
              <a:t>)</a:t>
            </a:r>
          </a:p>
          <a:p>
            <a:r>
              <a:rPr lang="zh-CN" altLang="en-US" sz="2400" dirty="0">
                <a:solidFill>
                  <a:schemeClr val="tx1">
                    <a:lumMod val="95000"/>
                    <a:lumOff val="5000"/>
                  </a:schemeClr>
                </a:solidFill>
                <a:latin typeface="隶书" panose="02010509060101010101" pitchFamily="49" charset="-122"/>
                <a:ea typeface="隶书" panose="02010509060101010101" pitchFamily="49" charset="-122"/>
              </a:rPr>
              <a:t>关注</a:t>
            </a:r>
            <a:r>
              <a:rPr lang="en-US" altLang="zh-CN" sz="2400" dirty="0" err="1">
                <a:solidFill>
                  <a:schemeClr val="tx1">
                    <a:lumMod val="95000"/>
                    <a:lumOff val="5000"/>
                  </a:schemeClr>
                </a:solidFill>
                <a:latin typeface="隶书" panose="02010509060101010101" pitchFamily="49" charset="-122"/>
                <a:ea typeface="隶书" panose="02010509060101010101" pitchFamily="49" charset="-122"/>
              </a:rPr>
              <a:t>kerneltrap</a:t>
            </a:r>
            <a:r>
              <a:rPr lang="zh-CN" altLang="en-US" sz="2400" dirty="0">
                <a:solidFill>
                  <a:schemeClr val="tx1">
                    <a:lumMod val="95000"/>
                    <a:lumOff val="5000"/>
                  </a:schemeClr>
                </a:solidFill>
                <a:latin typeface="隶书" panose="02010509060101010101" pitchFamily="49" charset="-122"/>
                <a:ea typeface="隶书" panose="02010509060101010101" pitchFamily="49" charset="-122"/>
              </a:rPr>
              <a:t>函数最后三行</a:t>
            </a:r>
            <a:endParaRPr lang="en-US" altLang="zh-CN" sz="2400" dirty="0">
              <a:solidFill>
                <a:schemeClr val="tx1">
                  <a:lumMod val="95000"/>
                  <a:lumOff val="5000"/>
                </a:schemeClr>
              </a:solidFill>
              <a:latin typeface="隶书" panose="02010509060101010101" pitchFamily="49" charset="-122"/>
              <a:ea typeface="隶书" panose="02010509060101010101" pitchFamily="49" charset="-122"/>
            </a:endParaRPr>
          </a:p>
          <a:p>
            <a:r>
              <a:rPr lang="en-US" altLang="zh-CN" sz="2000" b="0" i="1" dirty="0">
                <a:effectLst/>
                <a:latin typeface="Consolas" panose="020B0609020204030204" pitchFamily="49" charset="0"/>
              </a:rPr>
              <a:t>//</a:t>
            </a:r>
            <a:r>
              <a:rPr lang="zh-CN" altLang="en-US" sz="2000" b="0" i="1" dirty="0">
                <a:effectLst/>
                <a:latin typeface="Consolas" panose="020B0609020204030204" pitchFamily="49" charset="0"/>
              </a:rPr>
              <a:t>如果设备中断是时钟中断，并且当前进程不为空，并且进程状态为</a:t>
            </a:r>
            <a:r>
              <a:rPr lang="en-US" altLang="zh-CN" sz="2000" b="0" i="1" dirty="0">
                <a:effectLst/>
                <a:latin typeface="Consolas" panose="020B0609020204030204" pitchFamily="49" charset="0"/>
              </a:rPr>
              <a:t>RUNNING</a:t>
            </a:r>
            <a:r>
              <a:rPr lang="zh-CN" altLang="en-US" sz="2000" b="0" i="1" dirty="0">
                <a:effectLst/>
                <a:latin typeface="Consolas" panose="020B0609020204030204" pitchFamily="49" charset="0"/>
              </a:rPr>
              <a:t>，则进行进程切换，让出</a:t>
            </a:r>
            <a:r>
              <a:rPr lang="en-US" altLang="zh-CN" sz="2000" b="0" i="1" dirty="0">
                <a:effectLst/>
                <a:latin typeface="Consolas" panose="020B0609020204030204" pitchFamily="49" charset="0"/>
              </a:rPr>
              <a:t>CPU</a:t>
            </a:r>
            <a:r>
              <a:rPr lang="zh-CN" altLang="en-US" sz="2000" b="0" i="1" dirty="0">
                <a:effectLst/>
                <a:latin typeface="Consolas" panose="020B0609020204030204" pitchFamily="49" charset="0"/>
              </a:rPr>
              <a:t>时间片。</a:t>
            </a:r>
            <a:endParaRPr lang="zh-CN" altLang="en-US" sz="2000" b="0" dirty="0">
              <a:effectLst/>
              <a:latin typeface="Consolas" panose="020B0609020204030204" pitchFamily="49" charset="0"/>
            </a:endParaRPr>
          </a:p>
          <a:p>
            <a:r>
              <a:rPr lang="zh-CN" altLang="en-US" sz="2000" b="0" dirty="0">
                <a:effectLst/>
                <a:latin typeface="Consolas" panose="020B0609020204030204" pitchFamily="49" charset="0"/>
              </a:rPr>
              <a:t>  </a:t>
            </a:r>
            <a:r>
              <a:rPr lang="en-US" altLang="zh-CN" sz="2000" b="0" dirty="0">
                <a:effectLst/>
                <a:latin typeface="Consolas" panose="020B0609020204030204" pitchFamily="49" charset="0"/>
              </a:rPr>
              <a:t>if(</a:t>
            </a:r>
            <a:r>
              <a:rPr lang="en-US" altLang="zh-CN" sz="2000" b="0" dirty="0" err="1">
                <a:effectLst/>
                <a:latin typeface="Consolas" panose="020B0609020204030204" pitchFamily="49" charset="0"/>
              </a:rPr>
              <a:t>which_dev</a:t>
            </a:r>
            <a:r>
              <a:rPr lang="en-US" altLang="zh-CN" sz="2000" b="0" dirty="0">
                <a:effectLst/>
                <a:latin typeface="Consolas" panose="020B0609020204030204" pitchFamily="49" charset="0"/>
              </a:rPr>
              <a:t> == 2 &amp;&amp; </a:t>
            </a:r>
            <a:r>
              <a:rPr lang="en-US" altLang="zh-CN" sz="2000" b="0" dirty="0" err="1">
                <a:effectLst/>
                <a:latin typeface="Consolas" panose="020B0609020204030204" pitchFamily="49" charset="0"/>
              </a:rPr>
              <a:t>myproc</a:t>
            </a:r>
            <a:r>
              <a:rPr lang="en-US" altLang="zh-CN" sz="2000" b="0" dirty="0">
                <a:effectLst/>
                <a:latin typeface="Consolas" panose="020B0609020204030204" pitchFamily="49" charset="0"/>
              </a:rPr>
              <a:t>() != 0 &amp;&amp; </a:t>
            </a:r>
            <a:r>
              <a:rPr lang="en-US" altLang="zh-CN" sz="2000" b="0" dirty="0" err="1">
                <a:effectLst/>
                <a:latin typeface="Consolas" panose="020B0609020204030204" pitchFamily="49" charset="0"/>
              </a:rPr>
              <a:t>myproc</a:t>
            </a:r>
            <a:r>
              <a:rPr lang="en-US" altLang="zh-CN" sz="2000" b="0" dirty="0">
                <a:effectLst/>
                <a:latin typeface="Consolas" panose="020B0609020204030204" pitchFamily="49" charset="0"/>
              </a:rPr>
              <a:t>()-&gt;state == RUNNING)</a:t>
            </a:r>
          </a:p>
          <a:p>
            <a:r>
              <a:rPr lang="en-US" altLang="zh-CN" sz="2400" b="0" dirty="0">
                <a:effectLst/>
                <a:latin typeface="Consolas" panose="020B0609020204030204" pitchFamily="49" charset="0"/>
              </a:rPr>
              <a:t>    </a:t>
            </a:r>
            <a:r>
              <a:rPr lang="en-US" altLang="zh-CN" sz="2000" b="0" dirty="0">
                <a:effectLst/>
                <a:latin typeface="Consolas" panose="020B0609020204030204" pitchFamily="49" charset="0"/>
              </a:rPr>
              <a:t>yield();</a:t>
            </a:r>
          </a:p>
          <a:p>
            <a:r>
              <a:rPr lang="en-US" altLang="zh-CN" sz="2000" b="0" i="1" dirty="0">
                <a:effectLst/>
                <a:latin typeface="Consolas" panose="020B0609020204030204" pitchFamily="49" charset="0"/>
              </a:rPr>
              <a:t>//</a:t>
            </a:r>
            <a:r>
              <a:rPr lang="zh-CN" altLang="en-US" sz="2000" b="0" i="1" dirty="0">
                <a:effectLst/>
                <a:latin typeface="Consolas" panose="020B0609020204030204" pitchFamily="49" charset="0"/>
              </a:rPr>
              <a:t>恢复之前保存的</a:t>
            </a:r>
            <a:r>
              <a:rPr lang="en-US" altLang="zh-CN" sz="2000" b="0" i="1" dirty="0">
                <a:effectLst/>
                <a:latin typeface="Consolas" panose="020B0609020204030204" pitchFamily="49" charset="0"/>
              </a:rPr>
              <a:t>SEPC</a:t>
            </a:r>
            <a:r>
              <a:rPr lang="zh-CN" altLang="en-US" sz="2000" b="0" i="1" dirty="0">
                <a:effectLst/>
                <a:latin typeface="Consolas" panose="020B0609020204030204" pitchFamily="49" charset="0"/>
              </a:rPr>
              <a:t>和</a:t>
            </a:r>
            <a:r>
              <a:rPr lang="en-US" altLang="zh-CN" sz="2000" b="0" i="1" dirty="0">
                <a:effectLst/>
                <a:latin typeface="Consolas" panose="020B0609020204030204" pitchFamily="49" charset="0"/>
              </a:rPr>
              <a:t>SSTATUS</a:t>
            </a:r>
            <a:r>
              <a:rPr lang="zh-CN" altLang="en-US" sz="2000" b="0" i="1" dirty="0">
                <a:effectLst/>
                <a:latin typeface="Consolas" panose="020B0609020204030204" pitchFamily="49" charset="0"/>
              </a:rPr>
              <a:t>寄存器的值，以便在返回到用户程序时能够正确恢复执行上下文。</a:t>
            </a:r>
            <a:endParaRPr lang="zh-CN" altLang="en-US" sz="2000" b="0" dirty="0">
              <a:effectLst/>
              <a:latin typeface="Consolas" panose="020B0609020204030204" pitchFamily="49" charset="0"/>
            </a:endParaRPr>
          </a:p>
          <a:p>
            <a:r>
              <a:rPr lang="zh-CN" altLang="en-US" sz="2400" b="0" dirty="0">
                <a:effectLst/>
                <a:latin typeface="Consolas" panose="020B0609020204030204" pitchFamily="49" charset="0"/>
              </a:rPr>
              <a:t>  </a:t>
            </a:r>
            <a:r>
              <a:rPr lang="en-US" altLang="zh-CN" sz="2000" b="0" dirty="0" err="1">
                <a:effectLst/>
                <a:latin typeface="Consolas" panose="020B0609020204030204" pitchFamily="49" charset="0"/>
              </a:rPr>
              <a:t>w_sepc</a:t>
            </a:r>
            <a:r>
              <a:rPr lang="en-US" altLang="zh-CN" sz="2000" b="0" dirty="0">
                <a:effectLst/>
                <a:latin typeface="Consolas" panose="020B0609020204030204" pitchFamily="49" charset="0"/>
              </a:rPr>
              <a:t>(</a:t>
            </a:r>
            <a:r>
              <a:rPr lang="en-US" altLang="zh-CN" sz="2000" b="0" dirty="0" err="1">
                <a:effectLst/>
                <a:latin typeface="Consolas" panose="020B0609020204030204" pitchFamily="49" charset="0"/>
              </a:rPr>
              <a:t>sepc</a:t>
            </a:r>
            <a:r>
              <a:rPr lang="en-US" altLang="zh-CN" sz="2000" b="0" dirty="0">
                <a:effectLst/>
                <a:latin typeface="Consolas" panose="020B0609020204030204" pitchFamily="49" charset="0"/>
              </a:rPr>
              <a:t>);</a:t>
            </a:r>
          </a:p>
          <a:p>
            <a:r>
              <a:rPr lang="en-US" altLang="zh-CN" sz="2000" b="0" dirty="0">
                <a:effectLst/>
                <a:latin typeface="Consolas" panose="020B0609020204030204" pitchFamily="49" charset="0"/>
              </a:rPr>
              <a:t>  </a:t>
            </a:r>
            <a:r>
              <a:rPr lang="en-US" altLang="zh-CN" sz="2000" b="0" dirty="0" err="1">
                <a:effectLst/>
                <a:latin typeface="Consolas" panose="020B0609020204030204" pitchFamily="49" charset="0"/>
              </a:rPr>
              <a:t>w_sstatus</a:t>
            </a:r>
            <a:r>
              <a:rPr lang="en-US" altLang="zh-CN" sz="2000" b="0" dirty="0">
                <a:effectLst/>
                <a:latin typeface="Consolas" panose="020B0609020204030204" pitchFamily="49" charset="0"/>
              </a:rPr>
              <a:t>(</a:t>
            </a:r>
            <a:r>
              <a:rPr lang="en-US" altLang="zh-CN" sz="2000" b="0" dirty="0" err="1">
                <a:effectLst/>
                <a:latin typeface="Consolas" panose="020B0609020204030204" pitchFamily="49" charset="0"/>
              </a:rPr>
              <a:t>sstatus</a:t>
            </a:r>
            <a:r>
              <a:rPr lang="en-US" altLang="zh-CN" sz="2000" b="0" dirty="0">
                <a:effectLst/>
                <a:latin typeface="Consolas" panose="020B0609020204030204" pitchFamily="49" charset="0"/>
              </a:rPr>
              <a:t>);</a:t>
            </a:r>
          </a:p>
          <a:p>
            <a:endParaRPr lang="zh-CN" altLang="en-US" dirty="0"/>
          </a:p>
        </p:txBody>
      </p:sp>
      <p:sp>
        <p:nvSpPr>
          <p:cNvPr id="3" name="标题 2">
            <a:extLst>
              <a:ext uri="{FF2B5EF4-FFF2-40B4-BE49-F238E27FC236}">
                <a16:creationId xmlns:a16="http://schemas.microsoft.com/office/drawing/2014/main" id="{C141A67C-8502-41C9-79CA-4809DCFD3235}"/>
              </a:ext>
            </a:extLst>
          </p:cNvPr>
          <p:cNvSpPr>
            <a:spLocks noGrp="1"/>
          </p:cNvSpPr>
          <p:nvPr>
            <p:ph type="title"/>
          </p:nvPr>
        </p:nvSpPr>
        <p:spPr/>
        <p:txBody>
          <a:bodyPr>
            <a:normAutofit fontScale="90000"/>
          </a:bodyPr>
          <a:lstStyle/>
          <a:p>
            <a:r>
              <a:rPr lang="en-US" altLang="zh-CN" dirty="0"/>
              <a:t>3.7.1  </a:t>
            </a:r>
            <a:r>
              <a:rPr lang="zh-CN" altLang="zh-CN" sz="3100" dirty="0">
                <a:latin typeface="+mj-ea"/>
              </a:rPr>
              <a:t>内核态发生的</a:t>
            </a:r>
            <a:r>
              <a:rPr lang="en-US" altLang="zh-CN" sz="3100" dirty="0">
                <a:latin typeface="+mj-ea"/>
              </a:rPr>
              <a:t>trap</a:t>
            </a:r>
            <a:r>
              <a:rPr lang="zh-CN" altLang="zh-CN" sz="3100" dirty="0">
                <a:latin typeface="+mj-ea"/>
              </a:rPr>
              <a:t>，在处理完</a:t>
            </a:r>
            <a:r>
              <a:rPr lang="en-US" altLang="zh-CN" sz="3100" dirty="0">
                <a:latin typeface="+mj-ea"/>
              </a:rPr>
              <a:t>trap</a:t>
            </a:r>
            <a:r>
              <a:rPr lang="zh-CN" altLang="zh-CN" sz="3100" dirty="0">
                <a:latin typeface="+mj-ea"/>
              </a:rPr>
              <a:t>后如何返回的？返回后操作系统处于内核态还是用户态？</a:t>
            </a:r>
            <a:endParaRPr lang="zh-CN" altLang="en-US" dirty="0">
              <a:latin typeface="+mj-ea"/>
            </a:endParaRPr>
          </a:p>
        </p:txBody>
      </p:sp>
      <p:cxnSp>
        <p:nvCxnSpPr>
          <p:cNvPr id="10" name="直接连接符 9">
            <a:extLst>
              <a:ext uri="{FF2B5EF4-FFF2-40B4-BE49-F238E27FC236}">
                <a16:creationId xmlns:a16="http://schemas.microsoft.com/office/drawing/2014/main" id="{A6D3F012-822D-E70A-2192-3EAEA18DEA8D}"/>
              </a:ext>
            </a:extLst>
          </p:cNvPr>
          <p:cNvCxnSpPr>
            <a:cxnSpLocks/>
          </p:cNvCxnSpPr>
          <p:nvPr/>
        </p:nvCxnSpPr>
        <p:spPr>
          <a:xfrm>
            <a:off x="815009" y="1886991"/>
            <a:ext cx="23191" cy="3540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EC987DD-E236-730F-C340-0FBF10759A81}"/>
              </a:ext>
            </a:extLst>
          </p:cNvPr>
          <p:cNvCxnSpPr>
            <a:cxnSpLocks/>
          </p:cNvCxnSpPr>
          <p:nvPr/>
        </p:nvCxnSpPr>
        <p:spPr>
          <a:xfrm>
            <a:off x="11201400" y="1879186"/>
            <a:ext cx="34787" cy="3548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7C0E52B-9D9D-9F34-8C72-4309B79A71CC}"/>
              </a:ext>
            </a:extLst>
          </p:cNvPr>
          <p:cNvCxnSpPr>
            <a:cxnSpLocks/>
          </p:cNvCxnSpPr>
          <p:nvPr/>
        </p:nvCxnSpPr>
        <p:spPr>
          <a:xfrm>
            <a:off x="838200" y="1886991"/>
            <a:ext cx="103863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FE63785-ACFF-9F16-7275-01FE96E924F0}"/>
              </a:ext>
            </a:extLst>
          </p:cNvPr>
          <p:cNvCxnSpPr>
            <a:cxnSpLocks/>
          </p:cNvCxnSpPr>
          <p:nvPr/>
        </p:nvCxnSpPr>
        <p:spPr>
          <a:xfrm>
            <a:off x="826604" y="5427664"/>
            <a:ext cx="1038639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7A16409-AC7F-568B-00C3-121A4872FD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4128801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0DD047-DEE6-45F4-70CD-8787A0C57F31}"/>
              </a:ext>
            </a:extLst>
          </p:cNvPr>
          <p:cNvSpPr>
            <a:spLocks noGrp="1"/>
          </p:cNvSpPr>
          <p:nvPr>
            <p:ph idx="1"/>
          </p:nvPr>
        </p:nvSpPr>
        <p:spPr>
          <a:xfrm>
            <a:off x="4090116" y="1195446"/>
            <a:ext cx="7430036" cy="931624"/>
          </a:xfrm>
        </p:spPr>
        <p:txBody>
          <a:bodyPr/>
          <a:lstStyle/>
          <a:p>
            <a:r>
              <a:rPr lang="en-US" altLang="zh-CN" b="1" dirty="0" err="1"/>
              <a:t>kerneltrap</a:t>
            </a:r>
            <a:r>
              <a:rPr lang="zh-CN" altLang="en-US" b="1" dirty="0"/>
              <a:t>函数 </a:t>
            </a:r>
            <a:r>
              <a:rPr lang="en-US" altLang="zh-CN" sz="1600" dirty="0"/>
              <a:t>(</a:t>
            </a:r>
            <a:r>
              <a:rPr lang="en-US" altLang="zh-CN" sz="1600" dirty="0" err="1"/>
              <a:t>trap.c</a:t>
            </a:r>
            <a:r>
              <a:rPr lang="en-US" altLang="zh-CN" sz="1600" dirty="0"/>
              <a:t>) </a:t>
            </a:r>
            <a:r>
              <a:rPr lang="en-US" altLang="zh-CN" dirty="0"/>
              <a:t>-&gt;</a:t>
            </a:r>
            <a:r>
              <a:rPr lang="en-US" altLang="zh-CN" sz="1600" dirty="0"/>
              <a:t> </a:t>
            </a:r>
            <a:r>
              <a:rPr lang="en-US" altLang="zh-CN" b="1" dirty="0" err="1"/>
              <a:t>kernelvec</a:t>
            </a:r>
            <a:r>
              <a:rPr lang="en-US" altLang="zh-CN" b="1" dirty="0"/>
              <a:t> </a:t>
            </a:r>
            <a:r>
              <a:rPr lang="en-US" altLang="zh-CN" sz="1600" dirty="0"/>
              <a:t>(</a:t>
            </a:r>
            <a:r>
              <a:rPr lang="en-US" altLang="zh-CN" sz="1600" dirty="0" err="1"/>
              <a:t>kernelvec.S</a:t>
            </a:r>
            <a:r>
              <a:rPr lang="en-US" altLang="zh-CN" sz="1600" dirty="0"/>
              <a:t>)</a:t>
            </a:r>
          </a:p>
          <a:p>
            <a:endParaRPr lang="zh-CN" altLang="en-US" dirty="0"/>
          </a:p>
        </p:txBody>
      </p:sp>
      <p:sp>
        <p:nvSpPr>
          <p:cNvPr id="3" name="标题 2">
            <a:extLst>
              <a:ext uri="{FF2B5EF4-FFF2-40B4-BE49-F238E27FC236}">
                <a16:creationId xmlns:a16="http://schemas.microsoft.com/office/drawing/2014/main" id="{C141A67C-8502-41C9-79CA-4809DCFD3235}"/>
              </a:ext>
            </a:extLst>
          </p:cNvPr>
          <p:cNvSpPr>
            <a:spLocks noGrp="1"/>
          </p:cNvSpPr>
          <p:nvPr>
            <p:ph type="title"/>
          </p:nvPr>
        </p:nvSpPr>
        <p:spPr/>
        <p:txBody>
          <a:bodyPr>
            <a:normAutofit fontScale="90000"/>
          </a:bodyPr>
          <a:lstStyle/>
          <a:p>
            <a:r>
              <a:rPr lang="en-US" altLang="zh-CN" dirty="0"/>
              <a:t>3.7.2  </a:t>
            </a:r>
            <a:r>
              <a:rPr lang="zh-CN" altLang="zh-CN" sz="3100" dirty="0">
                <a:latin typeface="+mj-ea"/>
              </a:rPr>
              <a:t>内核态发生的</a:t>
            </a:r>
            <a:r>
              <a:rPr lang="en-US" altLang="zh-CN" sz="3100" dirty="0">
                <a:latin typeface="+mj-ea"/>
              </a:rPr>
              <a:t>trap</a:t>
            </a:r>
            <a:r>
              <a:rPr lang="zh-CN" altLang="zh-CN" sz="3100" dirty="0">
                <a:latin typeface="+mj-ea"/>
              </a:rPr>
              <a:t>，在处理完</a:t>
            </a:r>
            <a:r>
              <a:rPr lang="en-US" altLang="zh-CN" sz="3100" dirty="0">
                <a:latin typeface="+mj-ea"/>
              </a:rPr>
              <a:t>trap</a:t>
            </a:r>
            <a:r>
              <a:rPr lang="zh-CN" altLang="zh-CN" sz="3100" dirty="0">
                <a:latin typeface="+mj-ea"/>
              </a:rPr>
              <a:t>后如何返回的？返回后操作系统处于内核态还是用户态？</a:t>
            </a:r>
            <a:endParaRPr lang="zh-CN" altLang="en-US" dirty="0">
              <a:latin typeface="+mj-ea"/>
            </a:endParaRPr>
          </a:p>
        </p:txBody>
      </p:sp>
      <p:pic>
        <p:nvPicPr>
          <p:cNvPr id="5" name="图片 4">
            <a:extLst>
              <a:ext uri="{FF2B5EF4-FFF2-40B4-BE49-F238E27FC236}">
                <a16:creationId xmlns:a16="http://schemas.microsoft.com/office/drawing/2014/main" id="{0077031C-A978-4A72-3F99-8AB482502B45}"/>
              </a:ext>
            </a:extLst>
          </p:cNvPr>
          <p:cNvPicPr>
            <a:picLocks noChangeAspect="1"/>
          </p:cNvPicPr>
          <p:nvPr/>
        </p:nvPicPr>
        <p:blipFill>
          <a:blip r:embed="rId2"/>
          <a:stretch>
            <a:fillRect/>
          </a:stretch>
        </p:blipFill>
        <p:spPr>
          <a:xfrm>
            <a:off x="497956" y="1096799"/>
            <a:ext cx="3231412" cy="5716124"/>
          </a:xfrm>
          <a:prstGeom prst="rect">
            <a:avLst/>
          </a:prstGeom>
        </p:spPr>
      </p:pic>
      <p:sp>
        <p:nvSpPr>
          <p:cNvPr id="6" name="文本框 5">
            <a:extLst>
              <a:ext uri="{FF2B5EF4-FFF2-40B4-BE49-F238E27FC236}">
                <a16:creationId xmlns:a16="http://schemas.microsoft.com/office/drawing/2014/main" id="{D479FDE1-5406-3B30-9FC7-DE5C06865E7D}"/>
              </a:ext>
            </a:extLst>
          </p:cNvPr>
          <p:cNvSpPr txBox="1"/>
          <p:nvPr/>
        </p:nvSpPr>
        <p:spPr>
          <a:xfrm>
            <a:off x="4265193" y="2598003"/>
            <a:ext cx="58447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从</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kernelvec</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中可以看到在</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kerneltrap</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执行结束后，随即加载寄存器恢复现场，最后执行</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sret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结束</a:t>
            </a:r>
          </a:p>
        </p:txBody>
      </p:sp>
      <p:pic>
        <p:nvPicPr>
          <p:cNvPr id="8" name="图片 7">
            <a:extLst>
              <a:ext uri="{FF2B5EF4-FFF2-40B4-BE49-F238E27FC236}">
                <a16:creationId xmlns:a16="http://schemas.microsoft.com/office/drawing/2014/main" id="{4E6B1E6E-3DCA-6354-26BD-18DCF98170D7}"/>
              </a:ext>
            </a:extLst>
          </p:cNvPr>
          <p:cNvPicPr>
            <a:picLocks noChangeAspect="1"/>
          </p:cNvPicPr>
          <p:nvPr/>
        </p:nvPicPr>
        <p:blipFill>
          <a:blip r:embed="rId3"/>
          <a:stretch>
            <a:fillRect/>
          </a:stretch>
        </p:blipFill>
        <p:spPr>
          <a:xfrm>
            <a:off x="4090116" y="4043330"/>
            <a:ext cx="7278387" cy="830997"/>
          </a:xfrm>
          <a:prstGeom prst="rect">
            <a:avLst/>
          </a:prstGeom>
        </p:spPr>
      </p:pic>
      <p:sp>
        <p:nvSpPr>
          <p:cNvPr id="13" name="文本框 12">
            <a:extLst>
              <a:ext uri="{FF2B5EF4-FFF2-40B4-BE49-F238E27FC236}">
                <a16:creationId xmlns:a16="http://schemas.microsoft.com/office/drawing/2014/main" id="{2E2C78E4-FD2C-FF46-9CBE-98E06DF3C23C}"/>
              </a:ext>
            </a:extLst>
          </p:cNvPr>
          <p:cNvSpPr txBox="1"/>
          <p:nvPr/>
        </p:nvSpPr>
        <p:spPr>
          <a:xfrm>
            <a:off x="4090116" y="5022094"/>
            <a:ext cx="669299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返回后处于内核态</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（处于什么态，看</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sstatus</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寄存器的状态）</a:t>
            </a:r>
          </a:p>
        </p:txBody>
      </p:sp>
      <p:sp>
        <p:nvSpPr>
          <p:cNvPr id="4" name="灯片编号占位符 3">
            <a:extLst>
              <a:ext uri="{FF2B5EF4-FFF2-40B4-BE49-F238E27FC236}">
                <a16:creationId xmlns:a16="http://schemas.microsoft.com/office/drawing/2014/main" id="{857418E3-F307-7174-66CE-E7EC2FFE1EF9}"/>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282743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Freeform 11"/>
          <p:cNvSpPr>
            <a:spLocks/>
          </p:cNvSpPr>
          <p:nvPr/>
        </p:nvSpPr>
        <p:spPr bwMode="auto">
          <a:xfrm>
            <a:off x="4962176" y="2085285"/>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a:spLocks/>
          </p:cNvSpPr>
          <p:nvPr/>
        </p:nvSpPr>
        <p:spPr bwMode="auto">
          <a:xfrm>
            <a:off x="4798727" y="2147173"/>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lvl="0" defTabSz="914034" fontAlgn="base">
              <a:spcBef>
                <a:spcPct val="0"/>
              </a:spcBef>
              <a:spcAft>
                <a:spcPct val="0"/>
              </a:spcAft>
              <a:defRPr/>
            </a:pPr>
            <a:r>
              <a:rPr lang="en-US" altLang="zh-CN" sz="1799" dirty="0">
                <a:solidFill>
                  <a:srgbClr val="006794"/>
                </a:solidFill>
                <a:latin typeface="Arial" panose="020B0604020202020204" pitchFamily="34" charset="0"/>
                <a:ea typeface="宋体" panose="02010600030101010101" pitchFamily="2" charset="-122"/>
              </a:rPr>
              <a:t>	</a:t>
            </a:r>
            <a:r>
              <a:rPr lang="zh-CN" altLang="en-US" sz="4000" b="1" dirty="0">
                <a:solidFill>
                  <a:srgbClr val="006794"/>
                </a:solidFill>
                <a:latin typeface="Arial" panose="020B0604020202020204" pitchFamily="34" charset="0"/>
                <a:ea typeface="宋体" panose="02010600030101010101" pitchFamily="2" charset="-122"/>
              </a:rPr>
              <a:t>概念解释</a:t>
            </a:r>
            <a:endParaRPr kumimoji="0" lang="zh-CN" altLang="en-US" sz="4000" b="1" i="0" u="none" strike="noStrike" kern="1200" cap="none" spc="0" normalizeH="0" baseline="0" noProof="0" dirty="0">
              <a:ln>
                <a:noFill/>
              </a:ln>
              <a:solidFill>
                <a:srgbClr val="006794"/>
              </a:solidFill>
              <a:effectLst/>
              <a:uLnTx/>
              <a:uFillTx/>
              <a:latin typeface="Arial" panose="020B0604020202020204" pitchFamily="34" charset="0"/>
              <a:ea typeface="宋体" panose="02010600030101010101" pitchFamily="2" charset="-122"/>
            </a:endParaRPr>
          </a:p>
        </p:txBody>
      </p:sp>
      <p:sp>
        <p:nvSpPr>
          <p:cNvPr id="14343" name="Rectangle 12"/>
          <p:cNvSpPr>
            <a:spLocks noChangeArrowheads="1"/>
          </p:cNvSpPr>
          <p:nvPr/>
        </p:nvSpPr>
        <p:spPr bwMode="auto">
          <a:xfrm>
            <a:off x="5047867" y="2085284"/>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a:spLocks/>
          </p:cNvSpPr>
          <p:nvPr/>
        </p:nvSpPr>
        <p:spPr bwMode="auto">
          <a:xfrm>
            <a:off x="4962176" y="308343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a:spLocks/>
          </p:cNvSpPr>
          <p:nvPr/>
        </p:nvSpPr>
        <p:spPr bwMode="auto">
          <a:xfrm>
            <a:off x="4798727" y="3170711"/>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lvl="0" defTabSz="914034" fontAlgn="base">
              <a:spcBef>
                <a:spcPct val="0"/>
              </a:spcBef>
              <a:spcAft>
                <a:spcPct val="0"/>
              </a:spcAft>
              <a:defRPr/>
            </a:pPr>
            <a:r>
              <a:rPr kumimoji="0" lang="en-US" altLang="zh-CN" sz="1799" b="0" i="0" u="none" strike="noStrike" kern="1200" cap="none" spc="0" normalizeH="0" baseline="0" noProof="0" dirty="0">
                <a:ln>
                  <a:noFill/>
                </a:ln>
                <a:solidFill>
                  <a:srgbClr val="006794"/>
                </a:solidFill>
                <a:effectLst/>
                <a:uLnTx/>
                <a:uFillTx/>
                <a:latin typeface="Arial" panose="020B0604020202020204" pitchFamily="34" charset="0"/>
                <a:ea typeface="宋体" panose="02010600030101010101" pitchFamily="2" charset="-122"/>
                <a:cs typeface="+mn-cs"/>
              </a:rPr>
              <a:t>	</a:t>
            </a:r>
            <a:r>
              <a:rPr lang="zh-CN" altLang="en-US" sz="4000" b="1" dirty="0">
                <a:solidFill>
                  <a:srgbClr val="006794"/>
                </a:solidFill>
                <a:latin typeface="Arial" panose="020B0604020202020204" pitchFamily="34" charset="0"/>
                <a:ea typeface="宋体" panose="02010600030101010101" pitchFamily="2" charset="-122"/>
              </a:rPr>
              <a:t>基础题</a:t>
            </a:r>
            <a:endParaRPr kumimoji="0" lang="zh-CN" altLang="en-US" sz="4000" b="1" i="0" u="none" strike="noStrike" kern="1200" cap="none" spc="0" normalizeH="0" baseline="0" noProof="0" dirty="0">
              <a:ln>
                <a:noFill/>
              </a:ln>
              <a:solidFill>
                <a:srgbClr val="006794"/>
              </a:solidFill>
              <a:effectLst/>
              <a:uLnTx/>
              <a:uFillTx/>
              <a:latin typeface="Arial" panose="020B0604020202020204" pitchFamily="34" charset="0"/>
              <a:ea typeface="宋体" panose="02010600030101010101" pitchFamily="2" charset="-122"/>
            </a:endParaRPr>
          </a:p>
        </p:txBody>
      </p:sp>
      <p:sp>
        <p:nvSpPr>
          <p:cNvPr id="14346" name="Rectangle 12"/>
          <p:cNvSpPr>
            <a:spLocks noChangeArrowheads="1"/>
          </p:cNvSpPr>
          <p:nvPr/>
        </p:nvSpPr>
        <p:spPr bwMode="auto">
          <a:xfrm>
            <a:off x="5047867" y="3083433"/>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6" name="TextBox 109"/>
          <p:cNvSpPr txBox="1">
            <a:spLocks noChangeArrowheads="1"/>
          </p:cNvSpPr>
          <p:nvPr/>
        </p:nvSpPr>
        <p:spPr bwMode="auto">
          <a:xfrm>
            <a:off x="5155775" y="2105915"/>
            <a:ext cx="500458" cy="707566"/>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en-US" altLang="zh-CN" sz="3998" b="1" dirty="0">
                <a:solidFill>
                  <a:srgbClr val="FFFFFF"/>
                </a:solidFill>
                <a:latin typeface="微软雅黑" panose="020B0503020204020204" pitchFamily="34" charset="-122"/>
                <a:ea typeface="微软雅黑" panose="020B0503020204020204" pitchFamily="34" charset="-122"/>
              </a:rPr>
              <a:t>1</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8" name="TextBox 116"/>
          <p:cNvSpPr txBox="1">
            <a:spLocks noChangeArrowheads="1"/>
          </p:cNvSpPr>
          <p:nvPr/>
        </p:nvSpPr>
        <p:spPr bwMode="auto">
          <a:xfrm>
            <a:off x="5155775" y="3102475"/>
            <a:ext cx="500458" cy="7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en-US" altLang="zh-CN" sz="3998" b="1" dirty="0">
                <a:solidFill>
                  <a:srgbClr val="FFFFFF"/>
                </a:solidFill>
                <a:latin typeface="微软雅黑" panose="020B0503020204020204" pitchFamily="34" charset="-122"/>
                <a:ea typeface="微软雅黑" panose="020B0503020204020204" pitchFamily="34" charset="-122"/>
              </a:rPr>
              <a:t>2</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a:spLocks/>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 uri="{28A0092B-C50C-407E-A947-70E740481C1C}">
                  <a14:useLocalDpi xmlns:a14="http://schemas.microsoft.com/office/drawing/2010/main"/>
                </a:ext>
              </a:extLst>
            </a:blip>
            <a:srcRect/>
            <a:stretch>
              <a:fillRect l="-14000" r="-35000"/>
            </a:stretch>
          </a:blip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a:spLocks/>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7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7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7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4" name="图片 33" descr="横版组合——透明.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11">
            <a:extLst>
              <a:ext uri="{FF2B5EF4-FFF2-40B4-BE49-F238E27FC236}">
                <a16:creationId xmlns:a16="http://schemas.microsoft.com/office/drawing/2014/main" id="{30ADB254-0D2B-0059-E99D-7553A43A4C90}"/>
              </a:ext>
            </a:extLst>
          </p:cNvPr>
          <p:cNvSpPr>
            <a:spLocks/>
          </p:cNvSpPr>
          <p:nvPr/>
        </p:nvSpPr>
        <p:spPr bwMode="auto">
          <a:xfrm>
            <a:off x="4962176" y="4126830"/>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4" name="Freeform 10">
            <a:extLst>
              <a:ext uri="{FF2B5EF4-FFF2-40B4-BE49-F238E27FC236}">
                <a16:creationId xmlns:a16="http://schemas.microsoft.com/office/drawing/2014/main" id="{21D24674-0CE6-46B9-F0F0-ED20E931C9E2}"/>
              </a:ext>
            </a:extLst>
          </p:cNvPr>
          <p:cNvSpPr>
            <a:spLocks/>
          </p:cNvSpPr>
          <p:nvPr/>
        </p:nvSpPr>
        <p:spPr bwMode="auto">
          <a:xfrm>
            <a:off x="4798727" y="421410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lvl="0" defTabSz="914034" fontAlgn="base">
              <a:spcBef>
                <a:spcPct val="0"/>
              </a:spcBef>
              <a:spcAft>
                <a:spcPct val="0"/>
              </a:spcAft>
              <a:defRPr/>
            </a:pPr>
            <a:r>
              <a:rPr kumimoji="0" lang="en-US" altLang="zh-CN" sz="1799" b="0" i="0" u="none" strike="noStrike" kern="1200" cap="none" spc="0" normalizeH="0" baseline="0" noProof="0" dirty="0">
                <a:ln>
                  <a:noFill/>
                </a:ln>
                <a:solidFill>
                  <a:srgbClr val="006794"/>
                </a:solidFill>
                <a:effectLst/>
                <a:uLnTx/>
                <a:uFillTx/>
                <a:latin typeface="Arial" panose="020B0604020202020204" pitchFamily="34" charset="0"/>
                <a:ea typeface="宋体" panose="02010600030101010101" pitchFamily="2" charset="-122"/>
                <a:cs typeface="+mn-cs"/>
              </a:rPr>
              <a:t>	</a:t>
            </a:r>
            <a:r>
              <a:rPr lang="zh-CN" altLang="en-US" sz="4000" b="1" dirty="0">
                <a:solidFill>
                  <a:srgbClr val="006794"/>
                </a:solidFill>
                <a:latin typeface="Arial" panose="020B0604020202020204" pitchFamily="34" charset="0"/>
                <a:ea typeface="宋体" panose="02010600030101010101" pitchFamily="2" charset="-122"/>
              </a:rPr>
              <a:t>进阶题</a:t>
            </a:r>
            <a:endParaRPr kumimoji="0" lang="zh-CN" altLang="en-US" sz="4000" b="1" i="0" u="none" strike="noStrike" kern="1200" cap="none" spc="0" normalizeH="0" baseline="0" noProof="0" dirty="0">
              <a:ln>
                <a:noFill/>
              </a:ln>
              <a:solidFill>
                <a:srgbClr val="006794"/>
              </a:solidFill>
              <a:effectLst/>
              <a:uLnTx/>
              <a:uFillTx/>
              <a:latin typeface="Arial" panose="020B0604020202020204" pitchFamily="34" charset="0"/>
              <a:ea typeface="宋体" panose="02010600030101010101" pitchFamily="2" charset="-122"/>
            </a:endParaRPr>
          </a:p>
        </p:txBody>
      </p:sp>
      <p:sp>
        <p:nvSpPr>
          <p:cNvPr id="5" name="Rectangle 12">
            <a:extLst>
              <a:ext uri="{FF2B5EF4-FFF2-40B4-BE49-F238E27FC236}">
                <a16:creationId xmlns:a16="http://schemas.microsoft.com/office/drawing/2014/main" id="{2E5C22A6-5EAF-F18E-A786-43E7A38038F2}"/>
              </a:ext>
            </a:extLst>
          </p:cNvPr>
          <p:cNvSpPr>
            <a:spLocks noChangeArrowheads="1"/>
          </p:cNvSpPr>
          <p:nvPr/>
        </p:nvSpPr>
        <p:spPr bwMode="auto">
          <a:xfrm>
            <a:off x="5047867" y="4126830"/>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6" name="TextBox 116">
            <a:extLst>
              <a:ext uri="{FF2B5EF4-FFF2-40B4-BE49-F238E27FC236}">
                <a16:creationId xmlns:a16="http://schemas.microsoft.com/office/drawing/2014/main" id="{8A1D90F3-4A02-6129-8DF3-336271FF8486}"/>
              </a:ext>
            </a:extLst>
          </p:cNvPr>
          <p:cNvSpPr txBox="1">
            <a:spLocks noChangeArrowheads="1"/>
          </p:cNvSpPr>
          <p:nvPr/>
        </p:nvSpPr>
        <p:spPr bwMode="auto">
          <a:xfrm>
            <a:off x="5155775" y="4145872"/>
            <a:ext cx="500458" cy="7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en-US" altLang="zh-CN" sz="3998" b="1" dirty="0">
                <a:solidFill>
                  <a:srgbClr val="FFFFFF"/>
                </a:solidFill>
                <a:latin typeface="微软雅黑" panose="020B0503020204020204" pitchFamily="34" charset="-122"/>
                <a:ea typeface="微软雅黑" panose="020B0503020204020204" pitchFamily="34" charset="-122"/>
              </a:rPr>
              <a:t>3</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6">
            <a:extLst>
              <a:ext uri="{FF2B5EF4-FFF2-40B4-BE49-F238E27FC236}">
                <a16:creationId xmlns:a16="http://schemas.microsoft.com/office/drawing/2014/main" id="{1B2C7134-0858-ADE4-4768-955CA80F96B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9578919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par>
                                <p:cTn id="15" presetID="2" presetClass="entr" presetSubtype="12" fill="hold" nodeType="withEffect">
                                  <p:stCondLst>
                                    <p:cond delay="100"/>
                                  </p:stCondLst>
                                  <p:childTnLst>
                                    <p:set>
                                      <p:cBhvr>
                                        <p:cTn id="16" dur="1" fill="hold">
                                          <p:stCondLst>
                                            <p:cond delay="0"/>
                                          </p:stCondLst>
                                        </p:cTn>
                                        <p:tgtEl>
                                          <p:spTgt spid="14342"/>
                                        </p:tgtEl>
                                        <p:attrNameLst>
                                          <p:attrName>style.visibility</p:attrName>
                                        </p:attrNameLst>
                                      </p:cBhvr>
                                      <p:to>
                                        <p:strVal val="visible"/>
                                      </p:to>
                                    </p:set>
                                    <p:anim calcmode="lin" valueType="num">
                                      <p:cBhvr additive="base">
                                        <p:cTn id="17" dur="500" fill="hold"/>
                                        <p:tgtEl>
                                          <p:spTgt spid="14342"/>
                                        </p:tgtEl>
                                        <p:attrNameLst>
                                          <p:attrName>ppt_x</p:attrName>
                                        </p:attrNameLst>
                                      </p:cBhvr>
                                      <p:tavLst>
                                        <p:tav tm="0">
                                          <p:val>
                                            <p:strVal val="0-#ppt_w/2"/>
                                          </p:val>
                                        </p:tav>
                                        <p:tav tm="100000">
                                          <p:val>
                                            <p:strVal val="#ppt_x"/>
                                          </p:val>
                                        </p:tav>
                                      </p:tavLst>
                                    </p:anim>
                                    <p:anim calcmode="lin" valueType="num">
                                      <p:cBhvr additive="base">
                                        <p:cTn id="18" dur="500" fill="hold"/>
                                        <p:tgtEl>
                                          <p:spTgt spid="14342"/>
                                        </p:tgtEl>
                                        <p:attrNameLst>
                                          <p:attrName>ppt_y</p:attrName>
                                        </p:attrNameLst>
                                      </p:cBhvr>
                                      <p:tavLst>
                                        <p:tav tm="0">
                                          <p:val>
                                            <p:strVal val="1+#ppt_h/2"/>
                                          </p:val>
                                        </p:tav>
                                        <p:tav tm="100000">
                                          <p:val>
                                            <p:strVal val="#ppt_y"/>
                                          </p:val>
                                        </p:tav>
                                      </p:tavLst>
                                    </p:anim>
                                  </p:childTnLst>
                                </p:cTn>
                              </p:par>
                              <p:par>
                                <p:cTn id="19" presetID="2" presetClass="entr" presetSubtype="12" fill="hold" nodeType="withEffect">
                                  <p:stCondLst>
                                    <p:cond delay="200"/>
                                  </p:stCondLst>
                                  <p:childTnLst>
                                    <p:set>
                                      <p:cBhvr>
                                        <p:cTn id="20" dur="1" fill="hold">
                                          <p:stCondLst>
                                            <p:cond delay="0"/>
                                          </p:stCondLst>
                                        </p:cTn>
                                        <p:tgtEl>
                                          <p:spTgt spid="14345"/>
                                        </p:tgtEl>
                                        <p:attrNameLst>
                                          <p:attrName>style.visibility</p:attrName>
                                        </p:attrNameLst>
                                      </p:cBhvr>
                                      <p:to>
                                        <p:strVal val="visible"/>
                                      </p:to>
                                    </p:set>
                                    <p:anim calcmode="lin" valueType="num">
                                      <p:cBhvr additive="base">
                                        <p:cTn id="21" dur="500" fill="hold"/>
                                        <p:tgtEl>
                                          <p:spTgt spid="14345"/>
                                        </p:tgtEl>
                                        <p:attrNameLst>
                                          <p:attrName>ppt_x</p:attrName>
                                        </p:attrNameLst>
                                      </p:cBhvr>
                                      <p:tavLst>
                                        <p:tav tm="0">
                                          <p:val>
                                            <p:strVal val="0-#ppt_w/2"/>
                                          </p:val>
                                        </p:tav>
                                        <p:tav tm="100000">
                                          <p:val>
                                            <p:strVal val="#ppt_x"/>
                                          </p:val>
                                        </p:tav>
                                      </p:tavLst>
                                    </p:anim>
                                    <p:anim calcmode="lin" valueType="num">
                                      <p:cBhvr additive="base">
                                        <p:cTn id="22" dur="500" fill="hold"/>
                                        <p:tgtEl>
                                          <p:spTgt spid="14345"/>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1200"/>
                            </p:stCondLst>
                            <p:childTnLst>
                              <p:par>
                                <p:cTn id="24" presetID="22" presetClass="entr" presetSubtype="4" fill="hold" nodeType="afterEffect">
                                  <p:stCondLst>
                                    <p:cond delay="0"/>
                                  </p:stCondLst>
                                  <p:childTnLst>
                                    <p:set>
                                      <p:cBhvr>
                                        <p:cTn id="25" dur="1" fill="hold">
                                          <p:stCondLst>
                                            <p:cond delay="0"/>
                                          </p:stCondLst>
                                        </p:cTn>
                                        <p:tgtEl>
                                          <p:spTgt spid="14341"/>
                                        </p:tgtEl>
                                        <p:attrNameLst>
                                          <p:attrName>style.visibility</p:attrName>
                                        </p:attrNameLst>
                                      </p:cBhvr>
                                      <p:to>
                                        <p:strVal val="visible"/>
                                      </p:to>
                                    </p:set>
                                    <p:animEffect transition="in" filter="wipe(down)">
                                      <p:cBhvr>
                                        <p:cTn id="26" dur="300"/>
                                        <p:tgtEl>
                                          <p:spTgt spid="14341"/>
                                        </p:tgtEl>
                                      </p:cBhvr>
                                    </p:animEffect>
                                  </p:childTnLst>
                                </p:cTn>
                              </p:par>
                            </p:childTnLst>
                          </p:cTn>
                        </p:par>
                        <p:par>
                          <p:cTn id="27" fill="hold" nodeType="afterGroup">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4343"/>
                                        </p:tgtEl>
                                        <p:attrNameLst>
                                          <p:attrName>style.visibility</p:attrName>
                                        </p:attrNameLst>
                                      </p:cBhvr>
                                      <p:to>
                                        <p:strVal val="visible"/>
                                      </p:to>
                                    </p:set>
                                    <p:animEffect transition="in" filter="wipe(up)">
                                      <p:cBhvr>
                                        <p:cTn id="30" dur="500"/>
                                        <p:tgtEl>
                                          <p:spTgt spid="1434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4356"/>
                                        </p:tgtEl>
                                        <p:attrNameLst>
                                          <p:attrName>style.visibility</p:attrName>
                                        </p:attrNameLst>
                                      </p:cBhvr>
                                      <p:to>
                                        <p:strVal val="visible"/>
                                      </p:to>
                                    </p:set>
                                  </p:childTnLst>
                                </p:cTn>
                              </p:par>
                            </p:childTnLst>
                          </p:cTn>
                        </p:par>
                        <p:par>
                          <p:cTn id="33" fill="hold" nodeType="afterGroup">
                            <p:stCondLst>
                              <p:cond delay="2000"/>
                            </p:stCondLst>
                            <p:childTnLst>
                              <p:par>
                                <p:cTn id="34" presetID="22" presetClass="entr" presetSubtype="4" fill="hold" nodeType="afterEffect">
                                  <p:stCondLst>
                                    <p:cond delay="0"/>
                                  </p:stCondLst>
                                  <p:childTnLst>
                                    <p:set>
                                      <p:cBhvr>
                                        <p:cTn id="35" dur="1" fill="hold">
                                          <p:stCondLst>
                                            <p:cond delay="0"/>
                                          </p:stCondLst>
                                        </p:cTn>
                                        <p:tgtEl>
                                          <p:spTgt spid="14344"/>
                                        </p:tgtEl>
                                        <p:attrNameLst>
                                          <p:attrName>style.visibility</p:attrName>
                                        </p:attrNameLst>
                                      </p:cBhvr>
                                      <p:to>
                                        <p:strVal val="visible"/>
                                      </p:to>
                                    </p:set>
                                    <p:animEffect transition="in" filter="wipe(down)">
                                      <p:cBhvr>
                                        <p:cTn id="36" dur="300"/>
                                        <p:tgtEl>
                                          <p:spTgt spid="14344"/>
                                        </p:tgtEl>
                                      </p:cBhvr>
                                    </p:animEffect>
                                  </p:childTnLst>
                                </p:cTn>
                              </p:par>
                            </p:childTnLst>
                          </p:cTn>
                        </p:par>
                        <p:par>
                          <p:cTn id="37" fill="hold" nodeType="afterGroup">
                            <p:stCondLst>
                              <p:cond delay="2300"/>
                            </p:stCondLst>
                            <p:childTnLst>
                              <p:par>
                                <p:cTn id="38" presetID="22" presetClass="entr" presetSubtype="1" fill="hold" grpId="0" nodeType="afterEffect">
                                  <p:stCondLst>
                                    <p:cond delay="0"/>
                                  </p:stCondLst>
                                  <p:childTnLst>
                                    <p:set>
                                      <p:cBhvr>
                                        <p:cTn id="39" dur="1" fill="hold">
                                          <p:stCondLst>
                                            <p:cond delay="0"/>
                                          </p:stCondLst>
                                        </p:cTn>
                                        <p:tgtEl>
                                          <p:spTgt spid="14346"/>
                                        </p:tgtEl>
                                        <p:attrNameLst>
                                          <p:attrName>style.visibility</p:attrName>
                                        </p:attrNameLst>
                                      </p:cBhvr>
                                      <p:to>
                                        <p:strVal val="visible"/>
                                      </p:to>
                                    </p:set>
                                    <p:animEffect transition="in" filter="wipe(up)">
                                      <p:cBhvr>
                                        <p:cTn id="40" dur="500"/>
                                        <p:tgtEl>
                                          <p:spTgt spid="14346"/>
                                        </p:tgtEl>
                                      </p:cBhvr>
                                    </p:animEffect>
                                  </p:childTnLst>
                                </p:cTn>
                              </p:par>
                            </p:childTnLst>
                          </p:cTn>
                        </p:par>
                        <p:par>
                          <p:cTn id="41" fill="hold" nodeType="afterGroup">
                            <p:stCondLst>
                              <p:cond delay="2800"/>
                            </p:stCondLst>
                            <p:childTnLst>
                              <p:par>
                                <p:cTn id="42" presetID="1" presetClass="entr" presetSubtype="0" fill="hold" grpId="0" nodeType="afterEffect">
                                  <p:stCondLst>
                                    <p:cond delay="0"/>
                                  </p:stCondLst>
                                  <p:childTnLst>
                                    <p:set>
                                      <p:cBhvr>
                                        <p:cTn id="43" dur="1" fill="hold">
                                          <p:stCondLst>
                                            <p:cond delay="0"/>
                                          </p:stCondLst>
                                        </p:cTn>
                                        <p:tgtEl>
                                          <p:spTgt spid="14358"/>
                                        </p:tgtEl>
                                        <p:attrNameLst>
                                          <p:attrName>style.visibility</p:attrName>
                                        </p:attrNameLst>
                                      </p:cBhvr>
                                      <p:to>
                                        <p:strVal val="visible"/>
                                      </p:to>
                                    </p:set>
                                  </p:childTnLst>
                                </p:cTn>
                              </p:par>
                              <p:par>
                                <p:cTn id="44" presetID="2" presetClass="entr" presetSubtype="12" fill="hold" nodeType="withEffect">
                                  <p:stCondLst>
                                    <p:cond delay="20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0-#ppt_w/2"/>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2" presetClass="entr" presetSubtype="4"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down)">
                                      <p:cBhvr>
                                        <p:cTn id="51" dur="300"/>
                                        <p:tgtEl>
                                          <p:spTgt spid="3"/>
                                        </p:tgtEl>
                                      </p:cBhvr>
                                    </p:animEffect>
                                  </p:childTnLst>
                                </p:cTn>
                              </p:par>
                            </p:childTnLst>
                          </p:cTn>
                        </p:par>
                        <p:par>
                          <p:cTn id="52" fill="hold">
                            <p:stCondLst>
                              <p:cond delay="3800"/>
                            </p:stCondLst>
                            <p:childTnLst>
                              <p:par>
                                <p:cTn id="53" presetID="22" presetClass="entr" presetSubtype="1"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up)">
                                      <p:cBhvr>
                                        <p:cTn id="55" dur="500"/>
                                        <p:tgtEl>
                                          <p:spTgt spid="5"/>
                                        </p:tgtEl>
                                      </p:cBhvr>
                                    </p:animEffect>
                                  </p:childTnLst>
                                </p:cTn>
                              </p:par>
                            </p:childTnLst>
                          </p:cTn>
                        </p:par>
                        <p:par>
                          <p:cTn id="56" fill="hold">
                            <p:stCondLst>
                              <p:cond delay="4300"/>
                            </p:stCondLst>
                            <p:childTnLst>
                              <p:par>
                                <p:cTn id="57" presetID="1" presetClass="entr" presetSubtype="0"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animBg="1" autoUpdateAnimBg="0"/>
      <p:bldP spid="14346" grpId="0" animBg="1" autoUpdateAnimBg="0"/>
      <p:bldP spid="14356" grpId="0" animBg="1"/>
      <p:bldP spid="14358" grpId="0" autoUpdateAnimBg="0"/>
      <p:bldP spid="14366" grpId="0" autoUpdateAnimBg="0"/>
      <p:bldP spid="14367" grpId="0" autoUpdateAnimBg="0"/>
      <p:bldP spid="5" grpId="0" animBg="1" autoUpdateAnimBg="0"/>
      <p:bldP spid="6"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141A67C-8502-41C9-79CA-4809DCFD3235}"/>
              </a:ext>
            </a:extLst>
          </p:cNvPr>
          <p:cNvSpPr>
            <a:spLocks noGrp="1"/>
          </p:cNvSpPr>
          <p:nvPr>
            <p:ph type="title"/>
          </p:nvPr>
        </p:nvSpPr>
        <p:spPr/>
        <p:txBody>
          <a:bodyPr>
            <a:normAutofit fontScale="90000"/>
          </a:bodyPr>
          <a:lstStyle/>
          <a:p>
            <a:r>
              <a:rPr lang="en-US" altLang="zh-CN" dirty="0"/>
              <a:t>3.8  </a:t>
            </a:r>
            <a:r>
              <a:rPr lang="zh-CN" altLang="zh-CN" sz="3100" dirty="0">
                <a:latin typeface="+mj-ea"/>
              </a:rPr>
              <a:t>用户态发生的</a:t>
            </a:r>
            <a:r>
              <a:rPr lang="en-US" altLang="zh-CN" sz="3100" dirty="0">
                <a:latin typeface="+mj-ea"/>
              </a:rPr>
              <a:t>trap</a:t>
            </a:r>
            <a:r>
              <a:rPr lang="zh-CN" altLang="zh-CN" sz="3100" dirty="0">
                <a:latin typeface="+mj-ea"/>
              </a:rPr>
              <a:t>，在处理完</a:t>
            </a:r>
            <a:r>
              <a:rPr lang="en-US" altLang="zh-CN" sz="3100" dirty="0">
                <a:latin typeface="+mj-ea"/>
              </a:rPr>
              <a:t>trap</a:t>
            </a:r>
            <a:r>
              <a:rPr lang="zh-CN" altLang="zh-CN" sz="3100" dirty="0">
                <a:latin typeface="+mj-ea"/>
              </a:rPr>
              <a:t>后如何返回的？返回后操作系统处于内核态还是用户态？</a:t>
            </a:r>
            <a:endParaRPr lang="zh-CN" altLang="en-US" dirty="0">
              <a:latin typeface="+mj-ea"/>
            </a:endParaRPr>
          </a:p>
        </p:txBody>
      </p:sp>
      <p:sp>
        <p:nvSpPr>
          <p:cNvPr id="8" name="文本框 7">
            <a:extLst>
              <a:ext uri="{FF2B5EF4-FFF2-40B4-BE49-F238E27FC236}">
                <a16:creationId xmlns:a16="http://schemas.microsoft.com/office/drawing/2014/main" id="{5E594DE8-65F5-1983-EFA4-C84D32002A7F}"/>
              </a:ext>
            </a:extLst>
          </p:cNvPr>
          <p:cNvSpPr txBox="1"/>
          <p:nvPr/>
        </p:nvSpPr>
        <p:spPr>
          <a:xfrm>
            <a:off x="815009" y="1384477"/>
            <a:ext cx="100970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处理：</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2800" b="1" i="0" u="none" strike="noStrike" kern="1200" cap="none" spc="0" normalizeH="0" baseline="0" noProof="0" dirty="0" err="1">
                <a:ln>
                  <a:noFill/>
                </a:ln>
                <a:solidFill>
                  <a:srgbClr val="000000"/>
                </a:solidFill>
                <a:effectLst/>
                <a:uLnTx/>
                <a:uFillTx/>
                <a:latin typeface="Arial"/>
                <a:ea typeface="微软雅黑"/>
                <a:cs typeface="+mn-cs"/>
              </a:rPr>
              <a:t>usertrap</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trap.c</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返回：</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-&gt;</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2800" b="1" i="0" u="none" strike="noStrike" kern="1200" cap="none" spc="0" normalizeH="0" baseline="0" noProof="0" dirty="0" err="1">
                <a:ln>
                  <a:noFill/>
                </a:ln>
                <a:solidFill>
                  <a:srgbClr val="000000"/>
                </a:solidFill>
                <a:effectLst/>
                <a:uLnTx/>
                <a:uFillTx/>
                <a:latin typeface="Arial"/>
                <a:ea typeface="微软雅黑"/>
                <a:cs typeface="+mn-cs"/>
              </a:rPr>
              <a:t>usertrapret</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trap.c</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-&gt;  </a:t>
            </a:r>
            <a:r>
              <a:rPr kumimoji="0" lang="en-US" altLang="zh-CN" sz="2800" b="1" i="0" u="none" strike="noStrike" kern="1200" cap="none" spc="0" normalizeH="0" baseline="0" noProof="0" dirty="0" err="1">
                <a:ln>
                  <a:noFill/>
                </a:ln>
                <a:solidFill>
                  <a:srgbClr val="000000"/>
                </a:solidFill>
                <a:effectLst/>
                <a:uLnTx/>
                <a:uFillTx/>
                <a:latin typeface="Arial"/>
                <a:ea typeface="微软雅黑"/>
                <a:cs typeface="+mn-cs"/>
              </a:rPr>
              <a:t>userret</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trampoline.S</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endParaRPr kumimoji="0" lang="zh-CN" altLang="en-US" sz="2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 name="文本框 9">
            <a:extLst>
              <a:ext uri="{FF2B5EF4-FFF2-40B4-BE49-F238E27FC236}">
                <a16:creationId xmlns:a16="http://schemas.microsoft.com/office/drawing/2014/main" id="{DBC9AE6B-5F76-73DB-249E-7911EA73456B}"/>
              </a:ext>
            </a:extLst>
          </p:cNvPr>
          <p:cNvSpPr txBox="1"/>
          <p:nvPr/>
        </p:nvSpPr>
        <p:spPr>
          <a:xfrm>
            <a:off x="603250" y="2426535"/>
            <a:ext cx="4578350"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000000"/>
                </a:solidFill>
                <a:effectLst/>
                <a:uLnTx/>
                <a:uFillTx/>
                <a:latin typeface="Arial"/>
                <a:ea typeface="微软雅黑"/>
                <a:cs typeface="+mn-cs"/>
              </a:rPr>
              <a:t>usertrapret</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 获取当前进程</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342900" indent="-342900">
              <a:buFont typeface="Wingdings" panose="05000000000000000000" pitchFamily="2" charset="2"/>
              <a:buChar char="è"/>
              <a:defRPr/>
            </a:pPr>
            <a:r>
              <a:rPr lang="zh-CN" altLang="en-US" sz="2400" dirty="0">
                <a:solidFill>
                  <a:srgbClr val="000000"/>
                </a:solidFill>
                <a:latin typeface="Arial"/>
                <a:ea typeface="微软雅黑"/>
              </a:rPr>
              <a:t>关中断 </a:t>
            </a:r>
            <a:endParaRPr lang="en-US" altLang="zh-CN" sz="2400" dirty="0">
              <a:solidFill>
                <a:srgbClr val="000000"/>
              </a:solidFill>
              <a:latin typeface="Arial"/>
              <a:ea typeface="微软雅黑"/>
            </a:endParaRPr>
          </a:p>
          <a:p>
            <a:pPr marL="342900" indent="-342900">
              <a:buFont typeface="Wingdings" panose="05000000000000000000" pitchFamily="2" charset="2"/>
              <a:buChar char="è"/>
              <a:defRPr/>
            </a:pPr>
            <a:endParaRPr lang="en-US" altLang="zh-CN" sz="2400" dirty="0">
              <a:solidFill>
                <a:srgbClr val="000000"/>
              </a:solidFill>
              <a:latin typeface="Arial"/>
              <a:ea typeface="微软雅黑"/>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将用户处理中断</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异常</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系统调用的地址写入</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stvec</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使得处理入口指向</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uservec</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 </a:t>
            </a:r>
          </a:p>
          <a:p>
            <a:pPr marR="0" lvl="0" algn="l" defTabSz="914400" rtl="0" eaLnBrk="1" fontAlgn="auto" latinLnBrk="0" hangingPunct="1">
              <a:lnSpc>
                <a:spcPct val="100000"/>
              </a:lnSpc>
              <a:spcBef>
                <a:spcPts val="0"/>
              </a:spcBef>
              <a:spcAft>
                <a:spcPts val="0"/>
              </a:spcAft>
              <a:buClrTx/>
              <a:buSzTx/>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灯片编号占位符 1">
            <a:extLst>
              <a:ext uri="{FF2B5EF4-FFF2-40B4-BE49-F238E27FC236}">
                <a16:creationId xmlns:a16="http://schemas.microsoft.com/office/drawing/2014/main" id="{06259BB3-987D-EDBE-66E0-CA37775181F4}"/>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pic>
        <p:nvPicPr>
          <p:cNvPr id="7" name="图片 6">
            <a:extLst>
              <a:ext uri="{FF2B5EF4-FFF2-40B4-BE49-F238E27FC236}">
                <a16:creationId xmlns:a16="http://schemas.microsoft.com/office/drawing/2014/main" id="{691EA084-7AFA-A4DD-D37F-6184485E1583}"/>
              </a:ext>
            </a:extLst>
          </p:cNvPr>
          <p:cNvPicPr>
            <a:picLocks noChangeAspect="1"/>
          </p:cNvPicPr>
          <p:nvPr/>
        </p:nvPicPr>
        <p:blipFill>
          <a:blip r:embed="rId2"/>
          <a:stretch>
            <a:fillRect/>
          </a:stretch>
        </p:blipFill>
        <p:spPr>
          <a:xfrm>
            <a:off x="4905217" y="2771721"/>
            <a:ext cx="6128065" cy="2089257"/>
          </a:xfrm>
          <a:prstGeom prst="rect">
            <a:avLst/>
          </a:prstGeom>
        </p:spPr>
      </p:pic>
    </p:spTree>
    <p:extLst>
      <p:ext uri="{BB962C8B-B14F-4D97-AF65-F5344CB8AC3E}">
        <p14:creationId xmlns:p14="http://schemas.microsoft.com/office/powerpoint/2010/main" val="3720787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EBFFF6-DFC7-5F2A-3146-0E17CC05E902}"/>
              </a:ext>
            </a:extLst>
          </p:cNvPr>
          <p:cNvSpPr>
            <a:spLocks noGrp="1"/>
          </p:cNvSpPr>
          <p:nvPr>
            <p:ph idx="1"/>
          </p:nvPr>
        </p:nvSpPr>
        <p:spPr>
          <a:xfrm>
            <a:off x="336551" y="1294868"/>
            <a:ext cx="5295737" cy="5061482"/>
          </a:xfrm>
        </p:spPr>
        <p:txBody>
          <a:bodyPr>
            <a:normAutofit lnSpcReduction="10000"/>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设置下次进入内核态</a:t>
            </a:r>
            <a:r>
              <a:rPr kumimoji="0" lang="en-US" altLang="zh-CN" sz="2800" b="0" i="0" u="none" strike="noStrike" kern="1200" cap="none" spc="0" normalizeH="0" baseline="0" noProof="0" dirty="0" err="1">
                <a:ln>
                  <a:noFill/>
                </a:ln>
                <a:solidFill>
                  <a:srgbClr val="000000"/>
                </a:solidFill>
                <a:effectLst/>
                <a:uLnTx/>
                <a:uFillTx/>
                <a:latin typeface="Arial"/>
                <a:ea typeface="微软雅黑"/>
                <a:cs typeface="+mn-cs"/>
              </a:rPr>
              <a:t>uservec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需要的</a:t>
            </a:r>
            <a:r>
              <a:rPr kumimoji="0" lang="en-US" altLang="zh-CN" sz="2800" b="0" i="0" u="none" strike="noStrike" kern="1200" cap="none" spc="0" normalizeH="0" baseline="0" noProof="0" dirty="0" err="1">
                <a:ln>
                  <a:noFill/>
                </a:ln>
                <a:solidFill>
                  <a:srgbClr val="000000"/>
                </a:solidFill>
                <a:effectLst/>
                <a:uLnTx/>
                <a:uFillTx/>
                <a:latin typeface="Arial"/>
                <a:ea typeface="微软雅黑"/>
                <a:cs typeface="+mn-cs"/>
              </a:rPr>
              <a:t>trapframe</a:t>
            </a:r>
            <a:r>
              <a:rPr lang="zh-CN" altLang="en-US" sz="2800" dirty="0">
                <a:solidFill>
                  <a:srgbClr val="000000"/>
                </a:solidFill>
                <a:latin typeface="Arial"/>
                <a:ea typeface="微软雅黑"/>
              </a:rPr>
              <a:t>值</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 </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设置</a:t>
            </a:r>
            <a:r>
              <a:rPr kumimoji="0" lang="en-US" altLang="zh-CN" sz="2800" b="0" i="0" u="none" strike="noStrike" kern="1200" cap="none" spc="0" normalizeH="0" baseline="0" noProof="0" dirty="0" err="1">
                <a:ln>
                  <a:noFill/>
                </a:ln>
                <a:solidFill>
                  <a:srgbClr val="000000"/>
                </a:solidFill>
                <a:effectLst/>
                <a:uLnTx/>
                <a:uFillTx/>
                <a:latin typeface="Arial"/>
                <a:ea typeface="微软雅黑"/>
                <a:cs typeface="+mn-cs"/>
              </a:rPr>
              <a:t>sret</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使用的寄存器，以便返回用户态，并将</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SPP</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清零</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将</a:t>
            </a:r>
            <a:r>
              <a:rPr kumimoji="0" lang="en-US" altLang="zh-CN" sz="2800" b="0" i="0" u="none" strike="noStrike" kern="1200" cap="none" spc="0" normalizeH="0" baseline="0" noProof="0" dirty="0" err="1">
                <a:ln>
                  <a:noFill/>
                </a:ln>
                <a:solidFill>
                  <a:srgbClr val="000000"/>
                </a:solidFill>
                <a:effectLst/>
                <a:uLnTx/>
                <a:uFillTx/>
                <a:latin typeface="Arial"/>
                <a:ea typeface="微软雅黑"/>
                <a:cs typeface="+mn-cs"/>
              </a:rPr>
              <a:t>epc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寄存器设置为</a:t>
            </a:r>
            <a:r>
              <a:rPr kumimoji="0" lang="en-US" altLang="zh-CN" sz="2800" b="0" i="0" u="none" strike="noStrike" kern="1200" cap="none" spc="0" normalizeH="0" baseline="0" noProof="0" dirty="0" err="1">
                <a:ln>
                  <a:noFill/>
                </a:ln>
                <a:solidFill>
                  <a:srgbClr val="000000"/>
                </a:solidFill>
                <a:effectLst/>
                <a:uLnTx/>
                <a:uFillTx/>
                <a:latin typeface="Arial"/>
                <a:ea typeface="微软雅黑"/>
                <a:cs typeface="+mn-cs"/>
              </a:rPr>
              <a:t>trapframe</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中陷入内核态之前的</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pc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值并生成页表值 </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通过调用</a:t>
            </a:r>
            <a:r>
              <a:rPr kumimoji="0" lang="en-US" altLang="zh-CN" sz="2800" b="0" i="0" u="none" strike="noStrike" kern="1200" cap="none" spc="0" normalizeH="0" baseline="0" noProof="0" dirty="0" err="1">
                <a:ln>
                  <a:noFill/>
                </a:ln>
                <a:solidFill>
                  <a:srgbClr val="000000"/>
                </a:solidFill>
                <a:effectLst/>
                <a:uLnTx/>
                <a:uFillTx/>
                <a:latin typeface="Arial"/>
                <a:ea typeface="微软雅黑"/>
                <a:cs typeface="+mn-cs"/>
              </a:rPr>
              <a:t>trampoline_userret</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进入到</a:t>
            </a:r>
            <a:r>
              <a:rPr kumimoji="0" lang="en-US" altLang="zh-CN" sz="2800" b="0" i="0" u="none" strike="noStrike" kern="1200" cap="none" spc="0" normalizeH="0" baseline="0" noProof="0" dirty="0" err="1">
                <a:ln>
                  <a:noFill/>
                </a:ln>
                <a:solidFill>
                  <a:srgbClr val="000000"/>
                </a:solidFill>
                <a:effectLst/>
                <a:uLnTx/>
                <a:uFillTx/>
                <a:latin typeface="Arial"/>
                <a:ea typeface="微软雅黑"/>
                <a:cs typeface="+mn-cs"/>
              </a:rPr>
              <a:t>userret</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a:ln>
                  <a:noFill/>
                </a:ln>
                <a:solidFill>
                  <a:srgbClr val="000000"/>
                </a:solidFill>
                <a:effectLst/>
                <a:uLnTx/>
                <a:uFillTx/>
                <a:latin typeface="Arial"/>
                <a:ea typeface="微软雅黑"/>
                <a:cs typeface="+mn-cs"/>
              </a:rPr>
              <a:t>userret</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从</a:t>
            </a:r>
            <a:r>
              <a:rPr kumimoji="0" lang="en-US" altLang="zh-CN" sz="2800" b="0" i="0" u="none" strike="noStrike" kern="1200" cap="none" spc="0" normalizeH="0" baseline="0" noProof="0" dirty="0" err="1">
                <a:ln>
                  <a:noFill/>
                </a:ln>
                <a:solidFill>
                  <a:srgbClr val="000000"/>
                </a:solidFill>
                <a:effectLst/>
                <a:uLnTx/>
                <a:uFillTx/>
                <a:latin typeface="Arial"/>
                <a:ea typeface="微软雅黑"/>
                <a:cs typeface="+mn-cs"/>
              </a:rPr>
              <a:t>trapframe</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中恢复之前保存的值，恢复现场</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返回后系统处于用户态</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è"/>
              <a:tabLst/>
              <a:defRPr/>
            </a:pP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endParaRPr lang="zh-CN" altLang="en-US" dirty="0"/>
          </a:p>
        </p:txBody>
      </p:sp>
      <p:sp>
        <p:nvSpPr>
          <p:cNvPr id="3" name="灯片编号占位符 2">
            <a:extLst>
              <a:ext uri="{FF2B5EF4-FFF2-40B4-BE49-F238E27FC236}">
                <a16:creationId xmlns:a16="http://schemas.microsoft.com/office/drawing/2014/main" id="{096862BA-C8F8-734C-AEB1-25CCB7F1C438}"/>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8AD8EB0D-881E-91A2-D3AE-70A34F52FB9A}"/>
              </a:ext>
            </a:extLst>
          </p:cNvPr>
          <p:cNvSpPr>
            <a:spLocks noGrp="1"/>
          </p:cNvSpPr>
          <p:nvPr>
            <p:ph type="title"/>
          </p:nvPr>
        </p:nvSpPr>
        <p:spPr>
          <a:xfrm>
            <a:off x="815009" y="88900"/>
            <a:ext cx="10538791" cy="1021543"/>
          </a:xfrm>
        </p:spPr>
        <p:txBody>
          <a:bodyPr>
            <a:normAutofit fontScale="90000"/>
          </a:bodyPr>
          <a:lstStyle/>
          <a:p>
            <a:r>
              <a:rPr lang="en-US" altLang="zh-CN" dirty="0"/>
              <a:t>3.8  </a:t>
            </a:r>
            <a:r>
              <a:rPr lang="zh-CN" altLang="zh-CN" sz="4000" dirty="0">
                <a:latin typeface="+mj-ea"/>
              </a:rPr>
              <a:t>用户态发生的</a:t>
            </a:r>
            <a:r>
              <a:rPr lang="en-US" altLang="zh-CN" sz="4000" dirty="0">
                <a:latin typeface="+mj-ea"/>
              </a:rPr>
              <a:t>trap</a:t>
            </a:r>
            <a:r>
              <a:rPr lang="zh-CN" altLang="zh-CN" sz="4000" dirty="0">
                <a:latin typeface="+mj-ea"/>
              </a:rPr>
              <a:t>，在处理完</a:t>
            </a:r>
            <a:r>
              <a:rPr lang="en-US" altLang="zh-CN" sz="4000" dirty="0">
                <a:latin typeface="+mj-ea"/>
              </a:rPr>
              <a:t>trap</a:t>
            </a:r>
            <a:r>
              <a:rPr lang="zh-CN" altLang="zh-CN" sz="4000" dirty="0">
                <a:latin typeface="+mj-ea"/>
              </a:rPr>
              <a:t>后如何返回的？返回后操作系统处于内核态还是用户态？</a:t>
            </a:r>
            <a:endParaRPr lang="zh-CN" altLang="en-US" dirty="0">
              <a:latin typeface="+mj-ea"/>
            </a:endParaRPr>
          </a:p>
        </p:txBody>
      </p:sp>
      <p:pic>
        <p:nvPicPr>
          <p:cNvPr id="8" name="图片 7">
            <a:extLst>
              <a:ext uri="{FF2B5EF4-FFF2-40B4-BE49-F238E27FC236}">
                <a16:creationId xmlns:a16="http://schemas.microsoft.com/office/drawing/2014/main" id="{0488B80E-815D-72FB-43C6-C96092C3A02F}"/>
              </a:ext>
            </a:extLst>
          </p:cNvPr>
          <p:cNvPicPr>
            <a:picLocks noChangeAspect="1"/>
          </p:cNvPicPr>
          <p:nvPr/>
        </p:nvPicPr>
        <p:blipFill>
          <a:blip r:embed="rId2"/>
          <a:stretch>
            <a:fillRect/>
          </a:stretch>
        </p:blipFill>
        <p:spPr>
          <a:xfrm>
            <a:off x="5632288" y="1384205"/>
            <a:ext cx="6420889" cy="3746595"/>
          </a:xfrm>
          <a:prstGeom prst="rect">
            <a:avLst/>
          </a:prstGeom>
        </p:spPr>
      </p:pic>
    </p:spTree>
    <p:extLst>
      <p:ext uri="{BB962C8B-B14F-4D97-AF65-F5344CB8AC3E}">
        <p14:creationId xmlns:p14="http://schemas.microsoft.com/office/powerpoint/2010/main" val="1032709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141A67C-8502-41C9-79CA-4809DCFD3235}"/>
              </a:ext>
            </a:extLst>
          </p:cNvPr>
          <p:cNvSpPr>
            <a:spLocks noGrp="1"/>
          </p:cNvSpPr>
          <p:nvPr>
            <p:ph type="title"/>
          </p:nvPr>
        </p:nvSpPr>
        <p:spPr/>
        <p:txBody>
          <a:bodyPr>
            <a:normAutofit fontScale="90000"/>
          </a:bodyPr>
          <a:lstStyle/>
          <a:p>
            <a:r>
              <a:rPr lang="en-US" altLang="zh-CN" dirty="0"/>
              <a:t>3.9  </a:t>
            </a:r>
            <a:r>
              <a:rPr lang="en-US" altLang="zh-CN" sz="3100" dirty="0"/>
              <a:t>xv6</a:t>
            </a:r>
            <a:r>
              <a:rPr lang="zh-CN" altLang="zh-CN" sz="3100" dirty="0"/>
              <a:t>中实现了哪些系统调用，这些系统调用的定义在哪里？</a:t>
            </a:r>
            <a:endParaRPr lang="zh-CN" altLang="en-US" dirty="0"/>
          </a:p>
        </p:txBody>
      </p:sp>
      <p:pic>
        <p:nvPicPr>
          <p:cNvPr id="4" name="内容占位符 3">
            <a:extLst>
              <a:ext uri="{FF2B5EF4-FFF2-40B4-BE49-F238E27FC236}">
                <a16:creationId xmlns:a16="http://schemas.microsoft.com/office/drawing/2014/main" id="{AEFE7C79-81B8-7B15-31ED-9373B564C308}"/>
              </a:ext>
            </a:extLst>
          </p:cNvPr>
          <p:cNvPicPr>
            <a:picLocks noGrp="1" noChangeAspect="1"/>
          </p:cNvPicPr>
          <p:nvPr>
            <p:ph idx="1"/>
          </p:nvPr>
        </p:nvPicPr>
        <p:blipFill>
          <a:blip r:embed="rId2"/>
          <a:stretch>
            <a:fillRect/>
          </a:stretch>
        </p:blipFill>
        <p:spPr>
          <a:xfrm>
            <a:off x="815009" y="1163659"/>
            <a:ext cx="4040326" cy="4884573"/>
          </a:xfrm>
          <a:prstGeom prst="rect">
            <a:avLst/>
          </a:prstGeom>
        </p:spPr>
      </p:pic>
      <p:sp>
        <p:nvSpPr>
          <p:cNvPr id="5" name="文本框 4">
            <a:extLst>
              <a:ext uri="{FF2B5EF4-FFF2-40B4-BE49-F238E27FC236}">
                <a16:creationId xmlns:a16="http://schemas.microsoft.com/office/drawing/2014/main" id="{469B16E9-D156-DB60-7A1A-A4D8387935F8}"/>
              </a:ext>
            </a:extLst>
          </p:cNvPr>
          <p:cNvSpPr txBox="1"/>
          <p:nvPr/>
        </p:nvSpPr>
        <p:spPr>
          <a:xfrm>
            <a:off x="2228044" y="6048232"/>
            <a:ext cx="1429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000000"/>
                </a:solidFill>
                <a:effectLst/>
                <a:uLnTx/>
                <a:uFillTx/>
                <a:latin typeface="Arial"/>
                <a:ea typeface="微软雅黑"/>
                <a:cs typeface="+mn-cs"/>
              </a:rPr>
              <a:t>syscall.c</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7BB0608A-FFCD-1194-A94E-96A71141396F}"/>
              </a:ext>
            </a:extLst>
          </p:cNvPr>
          <p:cNvSpPr txBox="1"/>
          <p:nvPr/>
        </p:nvSpPr>
        <p:spPr>
          <a:xfrm>
            <a:off x="5081877" y="1130188"/>
            <a:ext cx="6722773"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在</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xv6</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代码中有这</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21</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条系统调用</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每个系统调用都有一个</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system call number</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，定义在</a:t>
            </a:r>
            <a:r>
              <a:rPr kumimoji="0" lang="en-US" altLang="zh-CN" sz="2400" b="1" i="0" u="none" strike="noStrike" kern="1200" cap="none" spc="0" normalizeH="0" baseline="0" noProof="0" dirty="0" err="1">
                <a:ln>
                  <a:noFill/>
                </a:ln>
                <a:solidFill>
                  <a:srgbClr val="000000"/>
                </a:solidFill>
                <a:effectLst/>
                <a:uLnTx/>
                <a:uFillTx/>
                <a:latin typeface="Arial"/>
                <a:ea typeface="微软雅黑"/>
                <a:cs typeface="+mn-cs"/>
              </a:rPr>
              <a:t>syscall.h</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中</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对应的系统调用函数的定义在</a:t>
            </a:r>
            <a:r>
              <a:rPr kumimoji="0" lang="en-US" altLang="zh-CN" sz="2400" b="1" i="0" u="none" strike="noStrike" kern="1200" cap="none" spc="0" normalizeH="0" baseline="0" noProof="0" dirty="0" err="1">
                <a:ln>
                  <a:noFill/>
                </a:ln>
                <a:solidFill>
                  <a:srgbClr val="000000"/>
                </a:solidFill>
                <a:effectLst/>
                <a:uLnTx/>
                <a:uFillTx/>
                <a:latin typeface="Arial"/>
                <a:ea typeface="微软雅黑"/>
                <a:cs typeface="+mn-cs"/>
              </a:rPr>
              <a:t>proc.c</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中</a:t>
            </a:r>
          </a:p>
        </p:txBody>
      </p:sp>
      <p:sp>
        <p:nvSpPr>
          <p:cNvPr id="2" name="灯片编号占位符 1">
            <a:extLst>
              <a:ext uri="{FF2B5EF4-FFF2-40B4-BE49-F238E27FC236}">
                <a16:creationId xmlns:a16="http://schemas.microsoft.com/office/drawing/2014/main" id="{DD02D1F6-E1CF-FBC4-7B1C-FF249B759B5A}"/>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pic>
        <p:nvPicPr>
          <p:cNvPr id="8" name="图片 7">
            <a:extLst>
              <a:ext uri="{FF2B5EF4-FFF2-40B4-BE49-F238E27FC236}">
                <a16:creationId xmlns:a16="http://schemas.microsoft.com/office/drawing/2014/main" id="{DE818450-5A7C-799D-79E6-EAB1399ADB2D}"/>
              </a:ext>
            </a:extLst>
          </p:cNvPr>
          <p:cNvPicPr>
            <a:picLocks noChangeAspect="1"/>
          </p:cNvPicPr>
          <p:nvPr/>
        </p:nvPicPr>
        <p:blipFill>
          <a:blip r:embed="rId3"/>
          <a:stretch>
            <a:fillRect/>
          </a:stretch>
        </p:blipFill>
        <p:spPr>
          <a:xfrm>
            <a:off x="5081877" y="3203569"/>
            <a:ext cx="2790253" cy="288931"/>
          </a:xfrm>
          <a:prstGeom prst="rect">
            <a:avLst/>
          </a:prstGeom>
        </p:spPr>
      </p:pic>
      <p:pic>
        <p:nvPicPr>
          <p:cNvPr id="10" name="图片 9">
            <a:extLst>
              <a:ext uri="{FF2B5EF4-FFF2-40B4-BE49-F238E27FC236}">
                <a16:creationId xmlns:a16="http://schemas.microsoft.com/office/drawing/2014/main" id="{6383AAE3-5710-801B-696F-821E44D76AC7}"/>
              </a:ext>
            </a:extLst>
          </p:cNvPr>
          <p:cNvPicPr>
            <a:picLocks noChangeAspect="1"/>
          </p:cNvPicPr>
          <p:nvPr/>
        </p:nvPicPr>
        <p:blipFill rotWithShape="1">
          <a:blip r:embed="rId4"/>
          <a:srcRect r="-5545"/>
          <a:stretch/>
        </p:blipFill>
        <p:spPr>
          <a:xfrm>
            <a:off x="4855335" y="4273233"/>
            <a:ext cx="7575939" cy="1676486"/>
          </a:xfrm>
          <a:prstGeom prst="rect">
            <a:avLst/>
          </a:prstGeom>
        </p:spPr>
      </p:pic>
    </p:spTree>
    <p:extLst>
      <p:ext uri="{BB962C8B-B14F-4D97-AF65-F5344CB8AC3E}">
        <p14:creationId xmlns:p14="http://schemas.microsoft.com/office/powerpoint/2010/main" val="4263764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0DD047-DEE6-45F4-70CD-8787A0C57F31}"/>
              </a:ext>
            </a:extLst>
          </p:cNvPr>
          <p:cNvSpPr>
            <a:spLocks noGrp="1"/>
          </p:cNvSpPr>
          <p:nvPr>
            <p:ph idx="1"/>
          </p:nvPr>
        </p:nvSpPr>
        <p:spPr/>
        <p:txBody>
          <a:bodyPr>
            <a:normAutofit/>
          </a:bodyPr>
          <a:lstStyle/>
          <a:p>
            <a:r>
              <a:rPr lang="zh-CN" altLang="en-US" b="1" dirty="0"/>
              <a:t>用户态</a:t>
            </a:r>
            <a:r>
              <a:rPr lang="en-US" altLang="zh-CN" b="1" dirty="0"/>
              <a:t>-&gt;</a:t>
            </a:r>
            <a:r>
              <a:rPr lang="zh-CN" altLang="en-US" b="1" dirty="0"/>
              <a:t>内核态：</a:t>
            </a:r>
            <a:r>
              <a:rPr lang="en-US" altLang="zh-CN" dirty="0" err="1"/>
              <a:t>ecall</a:t>
            </a:r>
            <a:r>
              <a:rPr lang="zh-CN" altLang="en-US" dirty="0"/>
              <a:t>指令</a:t>
            </a:r>
            <a:endParaRPr lang="en-US" altLang="zh-CN" dirty="0"/>
          </a:p>
          <a:p>
            <a:r>
              <a:rPr lang="zh-CN" altLang="en-US" b="1" dirty="0"/>
              <a:t>如何传递参数：利用</a:t>
            </a:r>
            <a:r>
              <a:rPr lang="en-US" altLang="zh-CN" b="1" dirty="0" err="1"/>
              <a:t>trapframe</a:t>
            </a:r>
            <a:endParaRPr lang="en-US" altLang="zh-CN" b="1" dirty="0"/>
          </a:p>
          <a:p>
            <a:r>
              <a:rPr lang="zh-CN" altLang="en-US" sz="2000" b="1" dirty="0">
                <a:latin typeface="+mn-ea"/>
              </a:rPr>
              <a:t>问题：</a:t>
            </a:r>
            <a:r>
              <a:rPr lang="zh-CN" altLang="en-US" sz="2000" dirty="0">
                <a:latin typeface="+mn-ea"/>
              </a:rPr>
              <a:t>在</a:t>
            </a:r>
            <a:r>
              <a:rPr lang="en-US" altLang="zh-CN" sz="2000" dirty="0">
                <a:latin typeface="+mn-ea"/>
              </a:rPr>
              <a:t>RISC-V</a:t>
            </a:r>
            <a:r>
              <a:rPr lang="zh-CN" altLang="en-US" sz="2000" dirty="0">
                <a:latin typeface="+mn-ea"/>
              </a:rPr>
              <a:t>中，内核态下的代码不允许直接访问物理内存</a:t>
            </a:r>
            <a:r>
              <a:rPr lang="zh-CN" altLang="en-US" sz="1400" dirty="0">
                <a:latin typeface="+mn-ea"/>
              </a:rPr>
              <a:t>。</a:t>
            </a:r>
            <a:endParaRPr lang="en-US" altLang="zh-CN" sz="1400" dirty="0">
              <a:latin typeface="+mn-ea"/>
            </a:endParaRPr>
          </a:p>
          <a:p>
            <a:r>
              <a:rPr lang="zh-CN" altLang="en-US" sz="2400" b="1" dirty="0">
                <a:latin typeface="+mn-ea"/>
              </a:rPr>
              <a:t>解决方式</a:t>
            </a:r>
            <a:r>
              <a:rPr lang="zh-CN" altLang="en-US" sz="2400" dirty="0">
                <a:latin typeface="+mn-ea"/>
              </a:rPr>
              <a:t>： 使用虚拟地址</a:t>
            </a:r>
            <a:endParaRPr lang="en-US" altLang="zh-CN" sz="2000" dirty="0">
              <a:latin typeface="+mn-ea"/>
            </a:endParaRPr>
          </a:p>
          <a:p>
            <a:pPr marL="457200" lvl="1" indent="0">
              <a:buNone/>
            </a:pPr>
            <a:r>
              <a:rPr lang="zh-CN" altLang="en-US" sz="1600" dirty="0">
                <a:latin typeface="+mn-ea"/>
              </a:rPr>
              <a:t>首先将</a:t>
            </a:r>
            <a:r>
              <a:rPr lang="en-US" altLang="zh-CN" sz="1600" dirty="0">
                <a:latin typeface="+mn-ea"/>
              </a:rPr>
              <a:t>a0</a:t>
            </a:r>
            <a:r>
              <a:rPr lang="zh-CN" altLang="en-US" sz="1600" dirty="0">
                <a:latin typeface="+mn-ea"/>
              </a:rPr>
              <a:t>寄存器值保存在</a:t>
            </a:r>
            <a:r>
              <a:rPr lang="en-US" altLang="zh-CN" sz="1600" dirty="0" err="1">
                <a:latin typeface="+mn-ea"/>
              </a:rPr>
              <a:t>sscratch</a:t>
            </a:r>
            <a:r>
              <a:rPr lang="zh-CN" altLang="en-US" sz="1600" dirty="0">
                <a:latin typeface="+mn-ea"/>
              </a:rPr>
              <a:t>寄存器中</a:t>
            </a:r>
            <a:endParaRPr lang="en-US" altLang="zh-CN" sz="1600" dirty="0">
              <a:latin typeface="+mn-ea"/>
            </a:endParaRPr>
          </a:p>
          <a:p>
            <a:pPr marL="457200" lvl="1" indent="0">
              <a:buNone/>
            </a:pPr>
            <a:endParaRPr lang="en-US" altLang="zh-CN" sz="1600" dirty="0">
              <a:latin typeface="+mn-ea"/>
            </a:endParaRPr>
          </a:p>
          <a:p>
            <a:pPr marL="457200" lvl="1" indent="0">
              <a:buNone/>
            </a:pPr>
            <a:endParaRPr lang="en-US" altLang="zh-CN" sz="1600" dirty="0">
              <a:latin typeface="+mn-ea"/>
            </a:endParaRPr>
          </a:p>
          <a:p>
            <a:pPr marL="457200" lvl="1" indent="0">
              <a:buNone/>
            </a:pPr>
            <a:endParaRPr lang="en-US" altLang="zh-CN" sz="1600" dirty="0">
              <a:latin typeface="+mn-ea"/>
            </a:endParaRPr>
          </a:p>
          <a:p>
            <a:pPr marL="457200" lvl="1" indent="0">
              <a:buNone/>
            </a:pPr>
            <a:r>
              <a:rPr lang="zh-CN" altLang="en-US" sz="1600" dirty="0">
                <a:latin typeface="+mn-ea"/>
              </a:rPr>
              <a:t>然后将虚拟地址</a:t>
            </a:r>
            <a:r>
              <a:rPr lang="en-US" altLang="zh-CN" sz="1600" dirty="0">
                <a:latin typeface="+mn-ea"/>
              </a:rPr>
              <a:t>TRAPFRAME</a:t>
            </a:r>
            <a:r>
              <a:rPr lang="zh-CN" altLang="en-US" sz="1600" dirty="0">
                <a:latin typeface="+mn-ea"/>
              </a:rPr>
              <a:t>加载到</a:t>
            </a:r>
            <a:r>
              <a:rPr lang="en-US" altLang="zh-CN" sz="1600" dirty="0">
                <a:latin typeface="+mn-ea"/>
              </a:rPr>
              <a:t>a0</a:t>
            </a:r>
          </a:p>
          <a:p>
            <a:pPr marL="457200" lvl="1" indent="0">
              <a:buNone/>
            </a:pPr>
            <a:endParaRPr lang="en-US" altLang="zh-CN" sz="2000" dirty="0">
              <a:latin typeface="+mn-ea"/>
            </a:endParaRPr>
          </a:p>
          <a:p>
            <a:pPr marL="457200" lvl="1" indent="0">
              <a:buNone/>
            </a:pPr>
            <a:endParaRPr lang="en-US" altLang="zh-CN" sz="2000" dirty="0">
              <a:latin typeface="+mn-ea"/>
            </a:endParaRPr>
          </a:p>
          <a:p>
            <a:pPr marL="457200" lvl="1" indent="0">
              <a:buNone/>
            </a:pPr>
            <a:r>
              <a:rPr lang="zh-CN" altLang="en-US" sz="2000" dirty="0">
                <a:latin typeface="+mn-ea"/>
              </a:rPr>
              <a:t>不同的进程有着不同的</a:t>
            </a:r>
            <a:r>
              <a:rPr lang="en-US" altLang="zh-CN" sz="2000" dirty="0" err="1">
                <a:latin typeface="+mn-ea"/>
              </a:rPr>
              <a:t>trapframe</a:t>
            </a:r>
            <a:r>
              <a:rPr lang="zh-CN" altLang="en-US" sz="2000" dirty="0">
                <a:latin typeface="+mn-ea"/>
              </a:rPr>
              <a:t>结构体地址，但是通过这一过程，它们都被映射到虚拟地址</a:t>
            </a:r>
            <a:r>
              <a:rPr lang="en-US" altLang="zh-CN" sz="2000" dirty="0">
                <a:latin typeface="+mn-ea"/>
              </a:rPr>
              <a:t>TRAPFRAME</a:t>
            </a:r>
            <a:r>
              <a:rPr lang="zh-CN" altLang="en-US" sz="2000" dirty="0">
                <a:latin typeface="+mn-ea"/>
              </a:rPr>
              <a:t>，从而方便内核态取用参数。</a:t>
            </a:r>
            <a:endParaRPr lang="en-US" altLang="zh-CN" sz="2000" dirty="0">
              <a:latin typeface="+mn-ea"/>
            </a:endParaRPr>
          </a:p>
        </p:txBody>
      </p:sp>
      <p:sp>
        <p:nvSpPr>
          <p:cNvPr id="3" name="标题 2">
            <a:extLst>
              <a:ext uri="{FF2B5EF4-FFF2-40B4-BE49-F238E27FC236}">
                <a16:creationId xmlns:a16="http://schemas.microsoft.com/office/drawing/2014/main" id="{C141A67C-8502-41C9-79CA-4809DCFD3235}"/>
              </a:ext>
            </a:extLst>
          </p:cNvPr>
          <p:cNvSpPr>
            <a:spLocks noGrp="1"/>
          </p:cNvSpPr>
          <p:nvPr>
            <p:ph type="title"/>
          </p:nvPr>
        </p:nvSpPr>
        <p:spPr/>
        <p:txBody>
          <a:bodyPr>
            <a:normAutofit fontScale="90000"/>
          </a:bodyPr>
          <a:lstStyle/>
          <a:p>
            <a:r>
              <a:rPr lang="en-US" altLang="zh-CN" dirty="0"/>
              <a:t>3.10  </a:t>
            </a:r>
            <a:r>
              <a:rPr lang="zh-CN" altLang="zh-CN" sz="2700" dirty="0"/>
              <a:t>在发起系统调用时，</a:t>
            </a:r>
            <a:r>
              <a:rPr lang="en-US" altLang="zh-CN" sz="2700" dirty="0"/>
              <a:t>xv6</a:t>
            </a:r>
            <a:r>
              <a:rPr lang="zh-CN" altLang="zh-CN" sz="2700" dirty="0"/>
              <a:t>使用了哪条指令实现用户态到内核态的切换？</a:t>
            </a:r>
            <a:r>
              <a:rPr lang="en-US" altLang="zh-CN" sz="2700" dirty="0"/>
              <a:t>xv6</a:t>
            </a:r>
            <a:r>
              <a:rPr lang="zh-CN" altLang="zh-CN" sz="2700" dirty="0"/>
              <a:t>中是如何在用户态和内核态传递系统调用的参数的？</a:t>
            </a:r>
            <a:endParaRPr lang="zh-CN" altLang="en-US" dirty="0"/>
          </a:p>
        </p:txBody>
      </p:sp>
      <p:sp>
        <p:nvSpPr>
          <p:cNvPr id="4" name="灯片编号占位符 3">
            <a:extLst>
              <a:ext uri="{FF2B5EF4-FFF2-40B4-BE49-F238E27FC236}">
                <a16:creationId xmlns:a16="http://schemas.microsoft.com/office/drawing/2014/main" id="{DFC23601-A1F6-29F5-52DC-B81DE914E60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pic>
        <p:nvPicPr>
          <p:cNvPr id="7" name="图片 6">
            <a:extLst>
              <a:ext uri="{FF2B5EF4-FFF2-40B4-BE49-F238E27FC236}">
                <a16:creationId xmlns:a16="http://schemas.microsoft.com/office/drawing/2014/main" id="{9FF05D45-AD44-4619-1206-0B218BBCA818}"/>
              </a:ext>
            </a:extLst>
          </p:cNvPr>
          <p:cNvPicPr>
            <a:picLocks noChangeAspect="1"/>
          </p:cNvPicPr>
          <p:nvPr/>
        </p:nvPicPr>
        <p:blipFill>
          <a:blip r:embed="rId3"/>
          <a:stretch>
            <a:fillRect/>
          </a:stretch>
        </p:blipFill>
        <p:spPr>
          <a:xfrm>
            <a:off x="1371551" y="4610092"/>
            <a:ext cx="2717849" cy="459096"/>
          </a:xfrm>
          <a:prstGeom prst="rect">
            <a:avLst/>
          </a:prstGeom>
        </p:spPr>
      </p:pic>
      <p:pic>
        <p:nvPicPr>
          <p:cNvPr id="9" name="图片 8">
            <a:extLst>
              <a:ext uri="{FF2B5EF4-FFF2-40B4-BE49-F238E27FC236}">
                <a16:creationId xmlns:a16="http://schemas.microsoft.com/office/drawing/2014/main" id="{EC4DBB60-CB44-3D35-4D1A-99C8B9B8E2CF}"/>
              </a:ext>
            </a:extLst>
          </p:cNvPr>
          <p:cNvPicPr>
            <a:picLocks noChangeAspect="1"/>
          </p:cNvPicPr>
          <p:nvPr/>
        </p:nvPicPr>
        <p:blipFill>
          <a:blip r:embed="rId4"/>
          <a:stretch>
            <a:fillRect/>
          </a:stretch>
        </p:blipFill>
        <p:spPr>
          <a:xfrm>
            <a:off x="1371551" y="3579394"/>
            <a:ext cx="3243613" cy="459096"/>
          </a:xfrm>
          <a:prstGeom prst="rect">
            <a:avLst/>
          </a:prstGeom>
        </p:spPr>
      </p:pic>
      <p:pic>
        <p:nvPicPr>
          <p:cNvPr id="11" name="图片 10">
            <a:extLst>
              <a:ext uri="{FF2B5EF4-FFF2-40B4-BE49-F238E27FC236}">
                <a16:creationId xmlns:a16="http://schemas.microsoft.com/office/drawing/2014/main" id="{B2DE5F7A-10EE-BDAC-E403-36C7FBB43C18}"/>
              </a:ext>
            </a:extLst>
          </p:cNvPr>
          <p:cNvPicPr>
            <a:picLocks noChangeAspect="1"/>
          </p:cNvPicPr>
          <p:nvPr/>
        </p:nvPicPr>
        <p:blipFill>
          <a:blip r:embed="rId5"/>
          <a:stretch>
            <a:fillRect/>
          </a:stretch>
        </p:blipFill>
        <p:spPr>
          <a:xfrm>
            <a:off x="8478624" y="1328068"/>
            <a:ext cx="2525925" cy="3722675"/>
          </a:xfrm>
          <a:prstGeom prst="rect">
            <a:avLst/>
          </a:prstGeom>
        </p:spPr>
      </p:pic>
    </p:spTree>
    <p:extLst>
      <p:ext uri="{BB962C8B-B14F-4D97-AF65-F5344CB8AC3E}">
        <p14:creationId xmlns:p14="http://schemas.microsoft.com/office/powerpoint/2010/main" val="3350715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811613" y="286010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3998" b="1" dirty="0">
                <a:solidFill>
                  <a:srgbClr val="FDCB34"/>
                </a:solidFill>
                <a:latin typeface="微软雅黑" panose="020B0503020204020204" pitchFamily="34" charset="-122"/>
                <a:ea typeface="微软雅黑" panose="020B0503020204020204" pitchFamily="34" charset="-122"/>
              </a:rPr>
              <a:t>进阶题</a:t>
            </a:r>
            <a:endPar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a:t>
            </a:r>
            <a:r>
              <a:rPr lang="en-US" altLang="zh-CN" sz="11995" b="1" noProof="0" dirty="0">
                <a:solidFill>
                  <a:srgbClr val="FFFFFF"/>
                </a:solidFill>
                <a:latin typeface="微软雅黑" panose="020B0503020204020204" pitchFamily="34" charset="-122"/>
                <a:ea typeface="微软雅黑" panose="020B0503020204020204" pitchFamily="34" charset="-122"/>
              </a:rPr>
              <a:t>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4AECC09-9628-5A67-DB32-23BF525CB6C3}"/>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7183376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5B53072-06E0-3814-A4A6-223B1D790E05}"/>
              </a:ext>
            </a:extLst>
          </p:cNvPr>
          <p:cNvSpPr>
            <a:spLocks noGrp="1"/>
          </p:cNvSpPr>
          <p:nvPr>
            <p:ph idx="1"/>
          </p:nvPr>
        </p:nvSpPr>
        <p:spPr/>
        <p:txBody>
          <a:bodyPr>
            <a:normAutofit/>
          </a:bodyPr>
          <a:lstStyle/>
          <a:p>
            <a:r>
              <a:rPr lang="zh-CN" altLang="en-US" sz="2400" dirty="0"/>
              <a:t>如果</a:t>
            </a:r>
            <a:r>
              <a:rPr lang="en-US" altLang="zh-CN" sz="2400" dirty="0"/>
              <a:t>xv6</a:t>
            </a:r>
            <a:r>
              <a:rPr lang="zh-CN" altLang="en-US" sz="2400" dirty="0"/>
              <a:t>在内核态处理</a:t>
            </a:r>
            <a:r>
              <a:rPr lang="en-US" altLang="zh-CN" sz="2400" dirty="0"/>
              <a:t>trap</a:t>
            </a:r>
            <a:r>
              <a:rPr lang="zh-CN" altLang="en-US" sz="2400" dirty="0"/>
              <a:t>的过程中，需要切换到用户态来执行一个处理函数，那么它需要保存现场（我们假设这个处理函数是安全的，并且它会调用另一个系统来恢复现场）。请问它需要保存哪些寄存器。</a:t>
            </a:r>
            <a:endParaRPr lang="en-US" altLang="zh-CN" sz="2400" dirty="0"/>
          </a:p>
          <a:p>
            <a:endParaRPr lang="en-US" altLang="zh-CN" sz="2400" dirty="0"/>
          </a:p>
          <a:p>
            <a:r>
              <a:rPr lang="zh-CN" altLang="en-US" sz="2400" b="1" dirty="0"/>
              <a:t>与处理</a:t>
            </a:r>
            <a:r>
              <a:rPr lang="en-US" altLang="zh-CN" sz="2400" b="1" dirty="0"/>
              <a:t>trap</a:t>
            </a:r>
            <a:r>
              <a:rPr lang="zh-CN" altLang="en-US" sz="2400" b="1" dirty="0"/>
              <a:t>相关的寄存器：</a:t>
            </a:r>
            <a:endParaRPr lang="en-US" altLang="zh-CN" sz="2400" b="1" dirty="0"/>
          </a:p>
          <a:p>
            <a:pPr lvl="1"/>
            <a:r>
              <a:rPr lang="en-US" altLang="zh-CN" sz="2000" dirty="0" err="1"/>
              <a:t>stvec</a:t>
            </a:r>
            <a:r>
              <a:rPr lang="zh-CN" altLang="en-US" sz="2000" dirty="0"/>
              <a:t>：</a:t>
            </a:r>
            <a:r>
              <a:rPr lang="en-US" altLang="zh-CN" sz="2000" dirty="0"/>
              <a:t>trap</a:t>
            </a:r>
            <a:r>
              <a:rPr lang="zh-CN" altLang="en-US" sz="2000" dirty="0"/>
              <a:t>处理程序入口，</a:t>
            </a:r>
            <a:r>
              <a:rPr lang="en-US" altLang="zh-CN" sz="2000" dirty="0"/>
              <a:t>CPU</a:t>
            </a:r>
            <a:r>
              <a:rPr lang="zh-CN" altLang="en-US" sz="2000" dirty="0"/>
              <a:t>会跳转到此处来处理</a:t>
            </a:r>
            <a:r>
              <a:rPr lang="en-US" altLang="zh-CN" sz="2000" dirty="0"/>
              <a:t>trap</a:t>
            </a:r>
            <a:endParaRPr lang="zh-CN" altLang="en-US" sz="2000" dirty="0"/>
          </a:p>
          <a:p>
            <a:pPr lvl="1"/>
            <a:r>
              <a:rPr lang="en-US" altLang="zh-CN" sz="2000" dirty="0" err="1"/>
              <a:t>sepc</a:t>
            </a:r>
            <a:r>
              <a:rPr lang="zh-CN" altLang="en-US" sz="2000" dirty="0"/>
              <a:t>：保存</a:t>
            </a:r>
            <a:r>
              <a:rPr lang="en-US" altLang="zh-CN" sz="2000" dirty="0"/>
              <a:t>trap</a:t>
            </a:r>
            <a:r>
              <a:rPr lang="zh-CN" altLang="en-US" sz="2000" dirty="0"/>
              <a:t>发生时的</a:t>
            </a:r>
            <a:r>
              <a:rPr lang="en-US" altLang="zh-CN" sz="2000" dirty="0"/>
              <a:t>pc</a:t>
            </a:r>
            <a:r>
              <a:rPr lang="zh-CN" altLang="en-US" sz="2000" dirty="0"/>
              <a:t>，使用</a:t>
            </a:r>
            <a:r>
              <a:rPr lang="en-US" altLang="zh-CN" sz="2000" dirty="0" err="1"/>
              <a:t>sret</a:t>
            </a:r>
            <a:r>
              <a:rPr lang="zh-CN" altLang="en-US" sz="2000" dirty="0"/>
              <a:t>指令会将</a:t>
            </a:r>
            <a:r>
              <a:rPr lang="en-US" altLang="zh-CN" sz="2000" dirty="0"/>
              <a:t>pc</a:t>
            </a:r>
            <a:r>
              <a:rPr lang="zh-CN" altLang="en-US" sz="2000" dirty="0"/>
              <a:t>恢复</a:t>
            </a:r>
          </a:p>
          <a:p>
            <a:pPr lvl="1"/>
            <a:r>
              <a:rPr lang="en-US" altLang="zh-CN" sz="2000" dirty="0" err="1"/>
              <a:t>scause</a:t>
            </a:r>
            <a:r>
              <a:rPr lang="zh-CN" altLang="en-US" sz="2000" dirty="0"/>
              <a:t>：</a:t>
            </a:r>
            <a:r>
              <a:rPr lang="en-US" altLang="zh-CN" sz="2000" dirty="0"/>
              <a:t>trap</a:t>
            </a:r>
            <a:r>
              <a:rPr lang="zh-CN" altLang="en-US" sz="2000" dirty="0"/>
              <a:t>原因</a:t>
            </a:r>
          </a:p>
          <a:p>
            <a:pPr lvl="1"/>
            <a:r>
              <a:rPr lang="en-US" altLang="zh-CN" sz="2000" dirty="0" err="1"/>
              <a:t>sstatus</a:t>
            </a:r>
            <a:r>
              <a:rPr lang="zh-CN" altLang="en-US" sz="2000" dirty="0"/>
              <a:t>：</a:t>
            </a:r>
            <a:r>
              <a:rPr lang="en-US" altLang="zh-CN" sz="2000" dirty="0" err="1"/>
              <a:t>sstatus</a:t>
            </a:r>
            <a:r>
              <a:rPr lang="zh-CN" altLang="en-US" sz="2000" dirty="0"/>
              <a:t>中的</a:t>
            </a:r>
            <a:r>
              <a:rPr lang="en-US" altLang="zh-CN" sz="2000" dirty="0"/>
              <a:t>SIE</a:t>
            </a:r>
            <a:r>
              <a:rPr lang="zh-CN" altLang="en-US" sz="2000" dirty="0"/>
              <a:t>位控制中断是否允许；</a:t>
            </a:r>
            <a:r>
              <a:rPr lang="en-US" altLang="zh-CN" sz="2000" dirty="0"/>
              <a:t>SPP</a:t>
            </a:r>
            <a:r>
              <a:rPr lang="zh-CN" altLang="en-US" sz="2000" dirty="0"/>
              <a:t>位表示</a:t>
            </a:r>
            <a:r>
              <a:rPr lang="en-US" altLang="zh-CN" sz="2000" dirty="0"/>
              <a:t>trap</a:t>
            </a:r>
            <a:r>
              <a:rPr lang="zh-CN" altLang="en-US" sz="2000" dirty="0"/>
              <a:t>来自用户模式还是监管模式。</a:t>
            </a:r>
            <a:endParaRPr lang="en-US" altLang="zh-CN" sz="2000" dirty="0"/>
          </a:p>
          <a:p>
            <a:r>
              <a:rPr lang="zh-CN" altLang="en-US" sz="2400" b="1" dirty="0"/>
              <a:t>内核态之前保存好的寄存器：</a:t>
            </a:r>
            <a:endParaRPr lang="en-US" altLang="zh-CN" sz="2400" b="1" dirty="0"/>
          </a:p>
          <a:p>
            <a:pPr lvl="1"/>
            <a:r>
              <a:rPr lang="en-US" altLang="zh-CN" sz="2000" dirty="0" err="1"/>
              <a:t>ra</a:t>
            </a:r>
            <a:r>
              <a:rPr lang="en-US" altLang="zh-CN" sz="2000" dirty="0"/>
              <a:t>, </a:t>
            </a:r>
            <a:r>
              <a:rPr lang="en-US" altLang="zh-CN" sz="2000" dirty="0" err="1"/>
              <a:t>sp</a:t>
            </a:r>
            <a:r>
              <a:rPr lang="en-US" altLang="zh-CN" sz="2000" dirty="0"/>
              <a:t>, </a:t>
            </a:r>
            <a:r>
              <a:rPr lang="en-US" altLang="zh-CN" sz="2000" dirty="0" err="1"/>
              <a:t>gp</a:t>
            </a:r>
            <a:r>
              <a:rPr lang="en-US" altLang="zh-CN" sz="2000" dirty="0"/>
              <a:t>, </a:t>
            </a:r>
            <a:r>
              <a:rPr lang="en-US" altLang="zh-CN" sz="2000" dirty="0" err="1"/>
              <a:t>tp</a:t>
            </a:r>
            <a:r>
              <a:rPr lang="en-US" altLang="zh-CN" sz="2000" dirty="0"/>
              <a:t>, t0-t6, s0-s11, a0-a7</a:t>
            </a:r>
          </a:p>
          <a:p>
            <a:endParaRPr lang="en-US" altLang="zh-CN" sz="2400" dirty="0"/>
          </a:p>
        </p:txBody>
      </p:sp>
      <p:sp>
        <p:nvSpPr>
          <p:cNvPr id="3" name="标题 2">
            <a:extLst>
              <a:ext uri="{FF2B5EF4-FFF2-40B4-BE49-F238E27FC236}">
                <a16:creationId xmlns:a16="http://schemas.microsoft.com/office/drawing/2014/main" id="{6D130EF0-FE8E-2184-742F-EBC65AFDAF33}"/>
              </a:ext>
            </a:extLst>
          </p:cNvPr>
          <p:cNvSpPr>
            <a:spLocks noGrp="1"/>
          </p:cNvSpPr>
          <p:nvPr>
            <p:ph type="title"/>
          </p:nvPr>
        </p:nvSpPr>
        <p:spPr/>
        <p:txBody>
          <a:bodyPr/>
          <a:lstStyle/>
          <a:p>
            <a:r>
              <a:rPr lang="zh-CN" altLang="en-US" dirty="0"/>
              <a:t>进阶题</a:t>
            </a:r>
            <a:r>
              <a:rPr lang="en-US" altLang="zh-CN" dirty="0"/>
              <a:t>1 </a:t>
            </a:r>
            <a:r>
              <a:rPr lang="zh-CN" altLang="en-US" dirty="0"/>
              <a:t>内核态</a:t>
            </a:r>
            <a:r>
              <a:rPr lang="en-US" altLang="zh-CN" dirty="0"/>
              <a:t>-</a:t>
            </a:r>
            <a:r>
              <a:rPr lang="zh-CN" altLang="en-US" dirty="0"/>
              <a:t>用户态保存现场</a:t>
            </a:r>
          </a:p>
        </p:txBody>
      </p:sp>
      <p:sp>
        <p:nvSpPr>
          <p:cNvPr id="4" name="灯片编号占位符 3">
            <a:extLst>
              <a:ext uri="{FF2B5EF4-FFF2-40B4-BE49-F238E27FC236}">
                <a16:creationId xmlns:a16="http://schemas.microsoft.com/office/drawing/2014/main" id="{3F76A99A-8F00-3A14-B80F-692309963A26}"/>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642873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513877-3739-4958-6D71-C7D2ACDA9E27}"/>
              </a:ext>
            </a:extLst>
          </p:cNvPr>
          <p:cNvSpPr>
            <a:spLocks noGrp="1"/>
          </p:cNvSpPr>
          <p:nvPr>
            <p:ph type="title"/>
          </p:nvPr>
        </p:nvSpPr>
        <p:spPr/>
        <p:txBody>
          <a:bodyPr/>
          <a:lstStyle/>
          <a:p>
            <a:r>
              <a:rPr lang="zh-CN" altLang="en-US" dirty="0"/>
              <a:t>进阶题</a:t>
            </a:r>
            <a:r>
              <a:rPr lang="en-US" altLang="zh-CN" dirty="0"/>
              <a:t>2 </a:t>
            </a:r>
            <a:r>
              <a:rPr lang="en-US" altLang="zh-CN" dirty="0" err="1">
                <a:latin typeface="+mn-ea"/>
                <a:ea typeface="+mn-ea"/>
              </a:rPr>
              <a:t>linux</a:t>
            </a:r>
            <a:r>
              <a:rPr lang="zh-CN" altLang="en-US" dirty="0">
                <a:latin typeface="+mn-ea"/>
                <a:ea typeface="+mn-ea"/>
              </a:rPr>
              <a:t>内核态与用户态数据传输方式</a:t>
            </a:r>
            <a:endParaRPr lang="zh-CN" altLang="en-US" dirty="0"/>
          </a:p>
        </p:txBody>
      </p:sp>
      <p:sp>
        <p:nvSpPr>
          <p:cNvPr id="4" name="内容占位符 1">
            <a:extLst>
              <a:ext uri="{FF2B5EF4-FFF2-40B4-BE49-F238E27FC236}">
                <a16:creationId xmlns:a16="http://schemas.microsoft.com/office/drawing/2014/main" id="{49EF403D-9854-056A-E373-77852B6C37CF}"/>
              </a:ext>
            </a:extLst>
          </p:cNvPr>
          <p:cNvSpPr>
            <a:spLocks noGrp="1"/>
          </p:cNvSpPr>
          <p:nvPr>
            <p:ph idx="1"/>
          </p:nvPr>
        </p:nvSpPr>
        <p:spPr>
          <a:xfrm>
            <a:off x="838200" y="1341438"/>
            <a:ext cx="10515600" cy="5060950"/>
          </a:xfrm>
        </p:spPr>
        <p:txBody>
          <a:bodyPr>
            <a:normAutofit/>
          </a:bodyPr>
          <a:lstStyle/>
          <a:p>
            <a:r>
              <a:rPr lang="en-US" altLang="zh-CN" sz="2400" dirty="0">
                <a:effectLst/>
                <a:latin typeface="+mn-ea"/>
                <a:cs typeface="Times New Roman" panose="02020603050405020304" pitchFamily="18" charset="0"/>
              </a:rPr>
              <a:t>Linux</a:t>
            </a:r>
            <a:r>
              <a:rPr lang="zh-CN" altLang="zh-CN" sz="2400" dirty="0">
                <a:effectLst/>
                <a:latin typeface="+mn-ea"/>
                <a:cs typeface="Times New Roman" panose="02020603050405020304" pitchFamily="18" charset="0"/>
              </a:rPr>
              <a:t>中内核态和用户态之间有哪些数据传递方式？请结合代码具体分析</a:t>
            </a:r>
            <a:endParaRPr lang="en-US" altLang="zh-CN" sz="2400" dirty="0">
              <a:effectLst/>
              <a:latin typeface="+mn-ea"/>
              <a:cs typeface="Times New Roman" panose="02020603050405020304" pitchFamily="18" charset="0"/>
            </a:endParaRPr>
          </a:p>
          <a:p>
            <a:r>
              <a:rPr lang="zh-CN" altLang="en-US" sz="2400" b="1" dirty="0">
                <a:effectLst/>
                <a:latin typeface="+mn-ea"/>
                <a:cs typeface="Times New Roman" panose="02020603050405020304" pitchFamily="18" charset="0"/>
              </a:rPr>
              <a:t>用户</a:t>
            </a:r>
            <a:r>
              <a:rPr lang="zh-CN" altLang="en-US" sz="2400" b="1" dirty="0">
                <a:latin typeface="+mn-ea"/>
                <a:cs typeface="Times New Roman" panose="02020603050405020304" pitchFamily="18" charset="0"/>
              </a:rPr>
              <a:t>到</a:t>
            </a:r>
            <a:r>
              <a:rPr lang="zh-CN" altLang="en-US" sz="2400" b="1" dirty="0">
                <a:effectLst/>
                <a:latin typeface="+mn-ea"/>
                <a:cs typeface="Times New Roman" panose="02020603050405020304" pitchFamily="18" charset="0"/>
              </a:rPr>
              <a:t>内核：</a:t>
            </a:r>
            <a:endParaRPr lang="en-US" altLang="zh-CN" sz="2400" b="1" dirty="0">
              <a:effectLst/>
              <a:latin typeface="+mn-ea"/>
              <a:cs typeface="Times New Roman" panose="02020603050405020304" pitchFamily="18" charset="0"/>
            </a:endParaRPr>
          </a:p>
          <a:p>
            <a:r>
              <a:rPr lang="zh-CN" altLang="en-US" sz="2400" dirty="0">
                <a:latin typeface="+mn-ea"/>
                <a:cs typeface="Times New Roman" panose="02020603050405020304" pitchFamily="18" charset="0"/>
              </a:rPr>
              <a:t>系统调用</a:t>
            </a:r>
            <a:endParaRPr lang="en-US" altLang="zh-CN" sz="2400" dirty="0">
              <a:latin typeface="+mn-ea"/>
              <a:cs typeface="Times New Roman" panose="02020603050405020304" pitchFamily="18" charset="0"/>
            </a:endParaRPr>
          </a:p>
          <a:p>
            <a:r>
              <a:rPr lang="zh-CN" altLang="en-US" sz="2400" dirty="0">
                <a:latin typeface="+mn-ea"/>
                <a:cs typeface="Times New Roman" panose="02020603050405020304" pitchFamily="18" charset="0"/>
              </a:rPr>
              <a:t>文件系统：通过文件操作获取内核信息。</a:t>
            </a:r>
            <a:endParaRPr lang="en-US" altLang="zh-CN" sz="2400" dirty="0">
              <a:latin typeface="+mn-ea"/>
              <a:cs typeface="Times New Roman" panose="02020603050405020304" pitchFamily="18" charset="0"/>
            </a:endParaRPr>
          </a:p>
          <a:p>
            <a:r>
              <a:rPr lang="zh-CN" altLang="en-US" sz="2400" dirty="0">
                <a:latin typeface="+mn-ea"/>
                <a:cs typeface="Times New Roman" panose="02020603050405020304" pitchFamily="18" charset="0"/>
              </a:rPr>
              <a:t>内存映像：把内核中特定部分的内存空间映射到用户级程序的内存空间去。</a:t>
            </a:r>
            <a:endParaRPr lang="en-US" altLang="zh-CN" sz="2400" dirty="0">
              <a:latin typeface="+mn-ea"/>
              <a:cs typeface="Times New Roman" panose="02020603050405020304" pitchFamily="18" charset="0"/>
            </a:endParaRPr>
          </a:p>
          <a:p>
            <a:endParaRPr lang="en-US" altLang="zh-CN" sz="2400" dirty="0">
              <a:latin typeface="+mn-ea"/>
              <a:cs typeface="Times New Roman" panose="02020603050405020304" pitchFamily="18" charset="0"/>
            </a:endParaRPr>
          </a:p>
          <a:p>
            <a:r>
              <a:rPr lang="zh-CN" altLang="en-US" sz="2400" b="1" dirty="0">
                <a:latin typeface="+mn-ea"/>
                <a:cs typeface="Times New Roman" panose="02020603050405020304" pitchFamily="18" charset="0"/>
              </a:rPr>
              <a:t>内核到用户</a:t>
            </a:r>
            <a:endParaRPr lang="en-US" altLang="zh-CN" sz="2400" b="1" dirty="0">
              <a:latin typeface="+mn-ea"/>
              <a:cs typeface="Times New Roman" panose="02020603050405020304" pitchFamily="18" charset="0"/>
            </a:endParaRPr>
          </a:p>
          <a:p>
            <a:r>
              <a:rPr lang="zh-CN" altLang="en-US" sz="2400" dirty="0">
                <a:latin typeface="+mn-ea"/>
                <a:cs typeface="Times New Roman" panose="02020603050405020304" pitchFamily="18" charset="0"/>
              </a:rPr>
              <a:t>从内核空间调用用户程序</a:t>
            </a:r>
            <a:endParaRPr lang="en-US" altLang="zh-CN" sz="2400" dirty="0">
              <a:latin typeface="+mn-ea"/>
              <a:cs typeface="Times New Roman" panose="02020603050405020304" pitchFamily="18" charset="0"/>
            </a:endParaRPr>
          </a:p>
          <a:p>
            <a:r>
              <a:rPr lang="zh-CN" altLang="en-US" sz="2400" dirty="0">
                <a:latin typeface="+mn-ea"/>
                <a:cs typeface="Times New Roman" panose="02020603050405020304" pitchFamily="18" charset="0"/>
              </a:rPr>
              <a:t>使用信号：通知用户程序出现重大错误，强行杀死当前进程</a:t>
            </a:r>
            <a:endParaRPr lang="en-US" altLang="zh-CN" sz="2400" dirty="0">
              <a:latin typeface="+mn-ea"/>
              <a:cs typeface="Times New Roman" panose="02020603050405020304" pitchFamily="18" charset="0"/>
            </a:endParaRPr>
          </a:p>
          <a:p>
            <a:endParaRPr lang="en-US" altLang="zh-CN" sz="2400" dirty="0">
              <a:latin typeface="+mn-ea"/>
              <a:cs typeface="Times New Roman" panose="02020603050405020304" pitchFamily="18" charset="0"/>
            </a:endParaRPr>
          </a:p>
          <a:p>
            <a:endParaRPr lang="en-US" altLang="zh-CN" sz="2400" dirty="0">
              <a:latin typeface="+mn-ea"/>
              <a:cs typeface="Times New Roman" panose="02020603050405020304" pitchFamily="18" charset="0"/>
            </a:endParaRPr>
          </a:p>
          <a:p>
            <a:endParaRPr lang="en-US" altLang="zh-CN" sz="2400" b="1" dirty="0">
              <a:latin typeface="+mn-ea"/>
              <a:cs typeface="Times New Roman" panose="02020603050405020304" pitchFamily="18" charset="0"/>
            </a:endParaRPr>
          </a:p>
          <a:p>
            <a:endParaRPr lang="zh-CN" altLang="en-US" sz="2400" dirty="0">
              <a:latin typeface="+mn-ea"/>
            </a:endParaRPr>
          </a:p>
        </p:txBody>
      </p:sp>
      <p:sp>
        <p:nvSpPr>
          <p:cNvPr id="2" name="灯片编号占位符 1">
            <a:extLst>
              <a:ext uri="{FF2B5EF4-FFF2-40B4-BE49-F238E27FC236}">
                <a16:creationId xmlns:a16="http://schemas.microsoft.com/office/drawing/2014/main" id="{F4847CC5-A5D3-4A98-5182-644EF8CE6E0D}"/>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161234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513877-3739-4958-6D71-C7D2ACDA9E27}"/>
              </a:ext>
            </a:extLst>
          </p:cNvPr>
          <p:cNvSpPr>
            <a:spLocks noGrp="1"/>
          </p:cNvSpPr>
          <p:nvPr>
            <p:ph type="title"/>
          </p:nvPr>
        </p:nvSpPr>
        <p:spPr/>
        <p:txBody>
          <a:bodyPr/>
          <a:lstStyle/>
          <a:p>
            <a:r>
              <a:rPr lang="zh-CN" altLang="en-US" dirty="0"/>
              <a:t>进阶题</a:t>
            </a:r>
            <a:r>
              <a:rPr lang="en-US" altLang="zh-CN" dirty="0"/>
              <a:t>2 </a:t>
            </a:r>
            <a:r>
              <a:rPr lang="en-US" altLang="zh-CN" dirty="0" err="1">
                <a:latin typeface="+mn-ea"/>
                <a:ea typeface="+mn-ea"/>
              </a:rPr>
              <a:t>linux</a:t>
            </a:r>
            <a:r>
              <a:rPr lang="zh-CN" altLang="en-US" dirty="0">
                <a:latin typeface="+mn-ea"/>
                <a:ea typeface="+mn-ea"/>
              </a:rPr>
              <a:t>内核态与用户态数据传输方式</a:t>
            </a:r>
            <a:endParaRPr lang="zh-CN" altLang="en-US" dirty="0"/>
          </a:p>
        </p:txBody>
      </p:sp>
      <p:sp>
        <p:nvSpPr>
          <p:cNvPr id="4" name="内容占位符 1">
            <a:extLst>
              <a:ext uri="{FF2B5EF4-FFF2-40B4-BE49-F238E27FC236}">
                <a16:creationId xmlns:a16="http://schemas.microsoft.com/office/drawing/2014/main" id="{49EF403D-9854-056A-E373-77852B6C37CF}"/>
              </a:ext>
            </a:extLst>
          </p:cNvPr>
          <p:cNvSpPr>
            <a:spLocks noGrp="1"/>
          </p:cNvSpPr>
          <p:nvPr>
            <p:ph idx="1"/>
          </p:nvPr>
        </p:nvSpPr>
        <p:spPr>
          <a:xfrm>
            <a:off x="838200" y="1341438"/>
            <a:ext cx="10515600" cy="5060950"/>
          </a:xfrm>
        </p:spPr>
        <p:txBody>
          <a:bodyPr>
            <a:normAutofit/>
          </a:bodyPr>
          <a:lstStyle/>
          <a:p>
            <a:r>
              <a:rPr lang="en-US" altLang="zh-CN" sz="2400" dirty="0">
                <a:effectLst/>
                <a:latin typeface="+mn-ea"/>
                <a:cs typeface="Times New Roman" panose="02020603050405020304" pitchFamily="18" charset="0"/>
              </a:rPr>
              <a:t>Linux</a:t>
            </a:r>
            <a:r>
              <a:rPr lang="zh-CN" altLang="zh-CN" sz="2400" dirty="0">
                <a:effectLst/>
                <a:latin typeface="+mn-ea"/>
                <a:cs typeface="Times New Roman" panose="02020603050405020304" pitchFamily="18" charset="0"/>
              </a:rPr>
              <a:t>中内核态和用户态之间有哪些数据传递方式？请结合代码具体分析</a:t>
            </a:r>
            <a:endParaRPr lang="en-US" altLang="zh-CN" sz="2400" dirty="0">
              <a:effectLst/>
              <a:latin typeface="+mn-ea"/>
              <a:cs typeface="Times New Roman" panose="02020603050405020304" pitchFamily="18" charset="0"/>
            </a:endParaRPr>
          </a:p>
          <a:p>
            <a:r>
              <a:rPr lang="en-US" altLang="zh-CN" sz="2400" b="1" dirty="0">
                <a:latin typeface="+mn-ea"/>
                <a:cs typeface="Times New Roman" panose="02020603050405020304" pitchFamily="18" charset="0"/>
              </a:rPr>
              <a:t>1</a:t>
            </a:r>
            <a:r>
              <a:rPr lang="zh-CN" altLang="en-US" sz="2400" b="1" dirty="0">
                <a:latin typeface="+mn-ea"/>
                <a:cs typeface="Times New Roman" panose="02020603050405020304" pitchFamily="18" charset="0"/>
              </a:rPr>
              <a:t>、系统调用</a:t>
            </a:r>
            <a:endParaRPr lang="en-US" altLang="zh-CN" sz="2400" b="1" dirty="0">
              <a:latin typeface="+mn-ea"/>
              <a:cs typeface="Times New Roman" panose="02020603050405020304" pitchFamily="18" charset="0"/>
            </a:endParaRPr>
          </a:p>
          <a:p>
            <a:pPr marL="457200" lvl="1" indent="0">
              <a:buNone/>
            </a:pPr>
            <a:r>
              <a:rPr lang="zh-CN" altLang="en-US" sz="2000" dirty="0">
                <a:latin typeface="+mn-ea"/>
                <a:cs typeface="Times New Roman" panose="02020603050405020304" pitchFamily="18" charset="0"/>
              </a:rPr>
              <a:t>用户程序通过系统调用请求内核执行特定的操作</a:t>
            </a:r>
            <a:endParaRPr lang="en-US" altLang="zh-CN" sz="2000" dirty="0">
              <a:latin typeface="+mn-ea"/>
              <a:cs typeface="Times New Roman" panose="02020603050405020304" pitchFamily="18" charset="0"/>
            </a:endParaRPr>
          </a:p>
          <a:p>
            <a:pPr marL="457200" lvl="1" indent="0">
              <a:buNone/>
            </a:pPr>
            <a:r>
              <a:rPr lang="zh-CN" altLang="en-US" sz="2000" dirty="0">
                <a:latin typeface="+mn-ea"/>
                <a:cs typeface="Times New Roman" panose="02020603050405020304" pitchFamily="18" charset="0"/>
              </a:rPr>
              <a:t>示例：作业</a:t>
            </a:r>
            <a:r>
              <a:rPr lang="en-US" altLang="zh-CN" sz="2000" dirty="0">
                <a:latin typeface="+mn-ea"/>
                <a:cs typeface="Times New Roman" panose="02020603050405020304" pitchFamily="18" charset="0"/>
              </a:rPr>
              <a:t>1</a:t>
            </a:r>
            <a:r>
              <a:rPr lang="zh-CN" altLang="en-US" sz="2000" dirty="0">
                <a:latin typeface="+mn-ea"/>
                <a:cs typeface="Times New Roman" panose="02020603050405020304" pitchFamily="18" charset="0"/>
              </a:rPr>
              <a:t>中使用</a:t>
            </a:r>
            <a:r>
              <a:rPr lang="en-US" altLang="zh-CN" sz="2000" dirty="0" err="1">
                <a:latin typeface="+mn-ea"/>
                <a:cs typeface="Times New Roman" panose="02020603050405020304" pitchFamily="18" charset="0"/>
              </a:rPr>
              <a:t>getpid</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函数实现系统调用，用户程序通过 </a:t>
            </a:r>
            <a:r>
              <a:rPr lang="en-US" altLang="zh-CN" sz="2000" dirty="0" err="1">
                <a:latin typeface="+mn-ea"/>
                <a:cs typeface="Times New Roman" panose="02020603050405020304" pitchFamily="18" charset="0"/>
              </a:rPr>
              <a:t>syscall</a:t>
            </a: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相关指令进入内核态，内核执行相应的系统调用，然后返回结果给用户程序，此处返回</a:t>
            </a:r>
            <a:r>
              <a:rPr lang="en-US" altLang="zh-CN" sz="2000" dirty="0" err="1">
                <a:latin typeface="+mn-ea"/>
                <a:cs typeface="Times New Roman" panose="02020603050405020304" pitchFamily="18" charset="0"/>
              </a:rPr>
              <a:t>pid</a:t>
            </a:r>
            <a:r>
              <a:rPr lang="zh-CN" altLang="en-US" sz="2000" dirty="0">
                <a:latin typeface="+mn-ea"/>
                <a:cs typeface="Times New Roman" panose="02020603050405020304" pitchFamily="18" charset="0"/>
              </a:rPr>
              <a:t>。</a:t>
            </a:r>
            <a:endParaRPr lang="en-US" altLang="zh-CN" sz="2000" dirty="0">
              <a:latin typeface="+mn-ea"/>
              <a:cs typeface="Times New Roman" panose="02020603050405020304" pitchFamily="18" charset="0"/>
            </a:endParaRPr>
          </a:p>
          <a:p>
            <a:endParaRPr lang="zh-CN" altLang="en-US" sz="2400" dirty="0">
              <a:latin typeface="+mn-ea"/>
            </a:endParaRPr>
          </a:p>
        </p:txBody>
      </p:sp>
      <p:pic>
        <p:nvPicPr>
          <p:cNvPr id="5" name="图片 4">
            <a:extLst>
              <a:ext uri="{FF2B5EF4-FFF2-40B4-BE49-F238E27FC236}">
                <a16:creationId xmlns:a16="http://schemas.microsoft.com/office/drawing/2014/main" id="{E6986291-47BB-736D-7D1A-0DFEE0D11E15}"/>
              </a:ext>
            </a:extLst>
          </p:cNvPr>
          <p:cNvPicPr>
            <a:picLocks noChangeAspect="1"/>
          </p:cNvPicPr>
          <p:nvPr/>
        </p:nvPicPr>
        <p:blipFill>
          <a:blip r:embed="rId2"/>
          <a:stretch>
            <a:fillRect/>
          </a:stretch>
        </p:blipFill>
        <p:spPr>
          <a:xfrm>
            <a:off x="1415249" y="3429000"/>
            <a:ext cx="6864691" cy="2920237"/>
          </a:xfrm>
          <a:prstGeom prst="rect">
            <a:avLst/>
          </a:prstGeom>
        </p:spPr>
      </p:pic>
      <p:sp>
        <p:nvSpPr>
          <p:cNvPr id="2" name="灯片编号占位符 1">
            <a:extLst>
              <a:ext uri="{FF2B5EF4-FFF2-40B4-BE49-F238E27FC236}">
                <a16:creationId xmlns:a16="http://schemas.microsoft.com/office/drawing/2014/main" id="{D26D2D7F-7288-E9C7-DD03-BE45C5CE2F4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175009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71224C0-D4AA-974D-1A57-C02EEC3E301A}"/>
              </a:ext>
            </a:extLst>
          </p:cNvPr>
          <p:cNvSpPr>
            <a:spLocks noGrp="1"/>
          </p:cNvSpPr>
          <p:nvPr>
            <p:ph idx="1"/>
          </p:nvPr>
        </p:nvSpPr>
        <p:spPr>
          <a:xfrm>
            <a:off x="838200" y="1295400"/>
            <a:ext cx="10515600" cy="5106850"/>
          </a:xfrm>
        </p:spPr>
        <p:txBody>
          <a:bodyPr>
            <a:normAutofit fontScale="47500" lnSpcReduction="20000"/>
          </a:bodyPr>
          <a:lstStyle/>
          <a:p>
            <a:r>
              <a:rPr lang="en-US" altLang="zh-CN" sz="5100" b="1" dirty="0">
                <a:latin typeface="+mn-ea"/>
                <a:cs typeface="Times New Roman" panose="02020603050405020304" pitchFamily="18" charset="0"/>
              </a:rPr>
              <a:t>1</a:t>
            </a:r>
            <a:r>
              <a:rPr lang="zh-CN" altLang="en-US" sz="5100" b="1" dirty="0">
                <a:latin typeface="+mn-ea"/>
                <a:cs typeface="Times New Roman" panose="02020603050405020304" pitchFamily="18" charset="0"/>
              </a:rPr>
              <a:t>、系统调用</a:t>
            </a:r>
            <a:endParaRPr lang="en-US" altLang="zh-CN" sz="5100" b="1" dirty="0">
              <a:latin typeface="+mn-ea"/>
              <a:cs typeface="Times New Roman" panose="02020603050405020304" pitchFamily="18" charset="0"/>
            </a:endParaRPr>
          </a:p>
          <a:p>
            <a:pPr marL="0" indent="0">
              <a:buNone/>
            </a:pPr>
            <a:r>
              <a:rPr lang="en-US" altLang="zh-CN" sz="2800" b="1" dirty="0">
                <a:latin typeface="+mn-ea"/>
                <a:cs typeface="Times New Roman" panose="02020603050405020304" pitchFamily="18" charset="0"/>
              </a:rPr>
              <a:t>  </a:t>
            </a:r>
            <a:r>
              <a:rPr lang="en-US" altLang="zh-CN" sz="2800" b="1" dirty="0" err="1">
                <a:latin typeface="+mn-ea"/>
                <a:cs typeface="Times New Roman" panose="02020603050405020304" pitchFamily="18" charset="0"/>
              </a:rPr>
              <a:t>linux</a:t>
            </a:r>
            <a:r>
              <a:rPr lang="en-US" altLang="zh-CN" sz="2800" b="1" dirty="0">
                <a:latin typeface="+mn-ea"/>
                <a:cs typeface="Times New Roman" panose="02020603050405020304" pitchFamily="18" charset="0"/>
              </a:rPr>
              <a:t> x86</a:t>
            </a:r>
            <a:r>
              <a:rPr lang="zh-CN" altLang="en-US" sz="2800" b="1" dirty="0">
                <a:latin typeface="+mn-ea"/>
                <a:cs typeface="Times New Roman" panose="02020603050405020304" pitchFamily="18" charset="0"/>
              </a:rPr>
              <a:t>系统调用（</a:t>
            </a:r>
            <a:r>
              <a:rPr lang="en-US" altLang="zh-CN" sz="2800" b="1" dirty="0">
                <a:latin typeface="+mn-ea"/>
                <a:cs typeface="Times New Roman" panose="02020603050405020304" pitchFamily="18" charset="0"/>
              </a:rPr>
              <a:t>kernel\entry\</a:t>
            </a:r>
            <a:r>
              <a:rPr lang="en-US" altLang="zh-CN" sz="2800" b="1" dirty="0" err="1">
                <a:latin typeface="+mn-ea"/>
                <a:cs typeface="Times New Roman" panose="02020603050405020304" pitchFamily="18" charset="0"/>
              </a:rPr>
              <a:t>common.c</a:t>
            </a:r>
            <a:r>
              <a:rPr lang="zh-CN" altLang="en-US" sz="2800" b="1" dirty="0">
                <a:latin typeface="+mn-ea"/>
                <a:cs typeface="Times New Roman" panose="02020603050405020304" pitchFamily="18" charset="0"/>
              </a:rPr>
              <a:t>）：</a:t>
            </a:r>
            <a:endParaRPr lang="en-US" altLang="zh-CN" sz="2800" b="1" dirty="0">
              <a:latin typeface="+mn-ea"/>
              <a:cs typeface="Times New Roman" panose="02020603050405020304" pitchFamily="18" charset="0"/>
            </a:endParaRPr>
          </a:p>
          <a:p>
            <a:pPr marL="0" indent="0">
              <a:buNone/>
            </a:pPr>
            <a:r>
              <a:rPr lang="en-US" altLang="zh-CN" sz="2800" dirty="0">
                <a:latin typeface="+mn-ea"/>
                <a:cs typeface="Times New Roman" panose="02020603050405020304" pitchFamily="18" charset="0"/>
              </a:rPr>
              <a:t>__visible </a:t>
            </a:r>
            <a:r>
              <a:rPr lang="en-US" altLang="zh-CN" sz="2800" dirty="0" err="1">
                <a:latin typeface="+mn-ea"/>
                <a:cs typeface="Times New Roman" panose="02020603050405020304" pitchFamily="18" charset="0"/>
              </a:rPr>
              <a:t>noinstr</a:t>
            </a:r>
            <a:r>
              <a:rPr lang="en-US" altLang="zh-CN" sz="2800" dirty="0">
                <a:latin typeface="+mn-ea"/>
                <a:cs typeface="Times New Roman" panose="02020603050405020304" pitchFamily="18" charset="0"/>
              </a:rPr>
              <a:t> void do_syscall_64(struct </a:t>
            </a:r>
            <a:r>
              <a:rPr lang="en-US" altLang="zh-CN" sz="2800" dirty="0" err="1">
                <a:latin typeface="+mn-ea"/>
                <a:cs typeface="Times New Roman" panose="02020603050405020304" pitchFamily="18" charset="0"/>
              </a:rPr>
              <a:t>pt_regs</a:t>
            </a:r>
            <a:r>
              <a:rPr lang="en-US" altLang="zh-CN" sz="2800" dirty="0">
                <a:latin typeface="+mn-ea"/>
                <a:cs typeface="Times New Roman" panose="02020603050405020304" pitchFamily="18" charset="0"/>
              </a:rPr>
              <a:t> *regs, int nr)</a:t>
            </a:r>
          </a:p>
          <a:p>
            <a:pPr marL="0" indent="0">
              <a:buNone/>
            </a:pPr>
            <a:r>
              <a:rPr lang="en-US" altLang="zh-CN" sz="2800" dirty="0">
                <a:latin typeface="+mn-ea"/>
                <a:cs typeface="Times New Roman" panose="02020603050405020304" pitchFamily="18" charset="0"/>
              </a:rPr>
              <a:t>{</a:t>
            </a:r>
          </a:p>
          <a:p>
            <a:pPr marL="0" indent="0">
              <a:buNone/>
            </a:pPr>
            <a:r>
              <a:rPr lang="en-US" altLang="zh-CN" sz="2800" dirty="0">
                <a:latin typeface="+mn-ea"/>
                <a:cs typeface="Times New Roman" panose="02020603050405020304" pitchFamily="18" charset="0"/>
              </a:rPr>
              <a:t>	</a:t>
            </a:r>
            <a:r>
              <a:rPr lang="en-US" altLang="zh-CN" sz="2800" dirty="0" err="1">
                <a:latin typeface="+mn-ea"/>
                <a:cs typeface="Times New Roman" panose="02020603050405020304" pitchFamily="18" charset="0"/>
              </a:rPr>
              <a:t>add_random_kstack_offset</a:t>
            </a:r>
            <a:r>
              <a:rPr lang="en-US" altLang="zh-CN" sz="2800" dirty="0">
                <a:latin typeface="+mn-ea"/>
                <a:cs typeface="Times New Roman" panose="02020603050405020304" pitchFamily="18" charset="0"/>
              </a:rPr>
              <a:t>();</a:t>
            </a:r>
          </a:p>
          <a:p>
            <a:pPr marL="0" indent="0">
              <a:buNone/>
            </a:pPr>
            <a:r>
              <a:rPr lang="en-US" altLang="zh-CN" sz="2800" dirty="0">
                <a:latin typeface="+mn-ea"/>
                <a:cs typeface="Times New Roman" panose="02020603050405020304" pitchFamily="18" charset="0"/>
              </a:rPr>
              <a:t>	//</a:t>
            </a:r>
            <a:r>
              <a:rPr lang="zh-CN" altLang="en-US" sz="2800" dirty="0">
                <a:latin typeface="+mn-ea"/>
                <a:cs typeface="Times New Roman" panose="02020603050405020304" pitchFamily="18" charset="0"/>
              </a:rPr>
              <a:t>由汇编代码（</a:t>
            </a:r>
            <a:r>
              <a:rPr lang="en-US" altLang="zh-CN" sz="2800" dirty="0">
                <a:latin typeface="+mn-ea"/>
                <a:cs typeface="Times New Roman" panose="02020603050405020304" pitchFamily="18" charset="0"/>
              </a:rPr>
              <a:t>entry_64.S</a:t>
            </a:r>
            <a:r>
              <a:rPr lang="zh-CN" altLang="en-US" sz="2800" dirty="0">
                <a:latin typeface="+mn-ea"/>
                <a:cs typeface="Times New Roman" panose="02020603050405020304" pitchFamily="18" charset="0"/>
              </a:rPr>
              <a:t>）知，此处</a:t>
            </a:r>
            <a:r>
              <a:rPr lang="en-US" altLang="zh-CN" sz="2800" dirty="0">
                <a:latin typeface="+mn-ea"/>
                <a:cs typeface="Times New Roman" panose="02020603050405020304" pitchFamily="18" charset="0"/>
              </a:rPr>
              <a:t>regs</a:t>
            </a:r>
            <a:r>
              <a:rPr lang="zh-CN" altLang="en-US" sz="2800" dirty="0">
                <a:latin typeface="+mn-ea"/>
                <a:cs typeface="Times New Roman" panose="02020603050405020304" pitchFamily="18" charset="0"/>
              </a:rPr>
              <a:t>参数为内核栈顶地址，</a:t>
            </a:r>
            <a:r>
              <a:rPr lang="en-US" altLang="zh-CN" sz="2800" dirty="0">
                <a:latin typeface="+mn-ea"/>
                <a:cs typeface="Times New Roman" panose="02020603050405020304" pitchFamily="18" charset="0"/>
              </a:rPr>
              <a:t>nr</a:t>
            </a:r>
            <a:r>
              <a:rPr lang="zh-CN" altLang="en-US" sz="2800" dirty="0">
                <a:latin typeface="+mn-ea"/>
                <a:cs typeface="Times New Roman" panose="02020603050405020304" pitchFamily="18" charset="0"/>
              </a:rPr>
              <a:t>为系统调用号。寄存器数据此前也已被保存到内核数据结构中。</a:t>
            </a:r>
            <a:endParaRPr lang="en-US" altLang="zh-CN" sz="2800" dirty="0">
              <a:latin typeface="+mn-ea"/>
              <a:cs typeface="Times New Roman" panose="02020603050405020304" pitchFamily="18" charset="0"/>
            </a:endParaRPr>
          </a:p>
          <a:p>
            <a:pPr marL="0" indent="0">
              <a:buNone/>
            </a:pPr>
            <a:r>
              <a:rPr lang="en-US" altLang="zh-CN" sz="2800" dirty="0">
                <a:latin typeface="+mn-ea"/>
                <a:cs typeface="Times New Roman" panose="02020603050405020304" pitchFamily="18" charset="0"/>
              </a:rPr>
              <a:t>	</a:t>
            </a:r>
            <a:r>
              <a:rPr lang="en-US" altLang="zh-CN" sz="2800" b="1" dirty="0">
                <a:solidFill>
                  <a:schemeClr val="accent1"/>
                </a:solidFill>
                <a:latin typeface="+mn-ea"/>
                <a:cs typeface="Times New Roman" panose="02020603050405020304" pitchFamily="18" charset="0"/>
              </a:rPr>
              <a:t>nr = </a:t>
            </a:r>
            <a:r>
              <a:rPr lang="en-US" altLang="zh-CN" sz="2800" b="1" dirty="0" err="1">
                <a:solidFill>
                  <a:schemeClr val="accent1"/>
                </a:solidFill>
                <a:latin typeface="+mn-ea"/>
                <a:cs typeface="Times New Roman" panose="02020603050405020304" pitchFamily="18" charset="0"/>
              </a:rPr>
              <a:t>syscall_enter_from_user_mode</a:t>
            </a:r>
            <a:r>
              <a:rPr lang="en-US" altLang="zh-CN" sz="2800" b="1" dirty="0">
                <a:solidFill>
                  <a:schemeClr val="accent1"/>
                </a:solidFill>
                <a:latin typeface="+mn-ea"/>
                <a:cs typeface="Times New Roman" panose="02020603050405020304" pitchFamily="18" charset="0"/>
              </a:rPr>
              <a:t>(regs, nr);</a:t>
            </a:r>
          </a:p>
          <a:p>
            <a:pPr marL="0" indent="0">
              <a:buNone/>
            </a:pPr>
            <a:r>
              <a:rPr lang="en-US" altLang="zh-CN" sz="2800" dirty="0">
                <a:latin typeface="+mn-ea"/>
                <a:cs typeface="Times New Roman" panose="02020603050405020304" pitchFamily="18" charset="0"/>
              </a:rPr>
              <a:t>	</a:t>
            </a:r>
          </a:p>
          <a:p>
            <a:pPr marL="0" indent="0">
              <a:buNone/>
            </a:pPr>
            <a:r>
              <a:rPr lang="en-US" altLang="zh-CN" sz="2800" dirty="0">
                <a:latin typeface="+mn-ea"/>
                <a:cs typeface="Times New Roman" panose="02020603050405020304" pitchFamily="18" charset="0"/>
              </a:rPr>
              <a:t>	</a:t>
            </a:r>
            <a:r>
              <a:rPr lang="en-US" altLang="zh-CN" sz="2800" dirty="0" err="1">
                <a:latin typeface="+mn-ea"/>
                <a:cs typeface="Times New Roman" panose="02020603050405020304" pitchFamily="18" charset="0"/>
              </a:rPr>
              <a:t>instrumentation_begin</a:t>
            </a:r>
            <a:r>
              <a:rPr lang="en-US" altLang="zh-CN" sz="2800" dirty="0">
                <a:latin typeface="+mn-ea"/>
                <a:cs typeface="Times New Roman" panose="02020603050405020304" pitchFamily="18" charset="0"/>
              </a:rPr>
              <a:t>();</a:t>
            </a:r>
          </a:p>
          <a:p>
            <a:pPr marL="0" indent="0">
              <a:buNone/>
            </a:pPr>
            <a:endParaRPr lang="en-US" altLang="zh-CN" sz="2800" dirty="0">
              <a:latin typeface="+mn-ea"/>
              <a:cs typeface="Times New Roman" panose="02020603050405020304" pitchFamily="18" charset="0"/>
            </a:endParaRPr>
          </a:p>
          <a:p>
            <a:pPr marL="0" indent="0">
              <a:buNone/>
            </a:pPr>
            <a:r>
              <a:rPr lang="en-US" altLang="zh-CN" sz="2800" dirty="0">
                <a:latin typeface="+mn-ea"/>
                <a:cs typeface="Times New Roman" panose="02020603050405020304" pitchFamily="18" charset="0"/>
              </a:rPr>
              <a:t>	if (!do_syscall_x64(regs, nr) &amp;&amp; !do_syscall_x32(regs, nr) &amp;&amp; nr != -1) {</a:t>
            </a:r>
          </a:p>
          <a:p>
            <a:pPr marL="0" indent="0">
              <a:buNone/>
            </a:pPr>
            <a:r>
              <a:rPr lang="en-US" altLang="zh-CN" sz="2800" dirty="0">
                <a:latin typeface="+mn-ea"/>
                <a:cs typeface="Times New Roman" panose="02020603050405020304" pitchFamily="18" charset="0"/>
              </a:rPr>
              <a:t>		/* Invalid system call, but still a system call. */</a:t>
            </a:r>
          </a:p>
          <a:p>
            <a:pPr marL="0" indent="0">
              <a:buNone/>
            </a:pPr>
            <a:r>
              <a:rPr lang="en-US" altLang="zh-CN" sz="2800" dirty="0">
                <a:latin typeface="+mn-ea"/>
                <a:cs typeface="Times New Roman" panose="02020603050405020304" pitchFamily="18" charset="0"/>
              </a:rPr>
              <a:t>		regs-&gt;ax = __x64_sys_ni_syscall(regs);</a:t>
            </a:r>
          </a:p>
          <a:p>
            <a:pPr marL="0" indent="0">
              <a:buNone/>
            </a:pPr>
            <a:r>
              <a:rPr lang="en-US" altLang="zh-CN" sz="2800" dirty="0">
                <a:latin typeface="+mn-ea"/>
                <a:cs typeface="Times New Roman" panose="02020603050405020304" pitchFamily="18" charset="0"/>
              </a:rPr>
              <a:t>	}</a:t>
            </a:r>
          </a:p>
          <a:p>
            <a:pPr marL="0" indent="0">
              <a:buNone/>
            </a:pPr>
            <a:endParaRPr lang="en-US" altLang="zh-CN" sz="2800" dirty="0">
              <a:latin typeface="+mn-ea"/>
              <a:cs typeface="Times New Roman" panose="02020603050405020304" pitchFamily="18" charset="0"/>
            </a:endParaRPr>
          </a:p>
          <a:p>
            <a:pPr marL="0" indent="0">
              <a:buNone/>
            </a:pPr>
            <a:r>
              <a:rPr lang="en-US" altLang="zh-CN" sz="2800" dirty="0">
                <a:latin typeface="+mn-ea"/>
                <a:cs typeface="Times New Roman" panose="02020603050405020304" pitchFamily="18" charset="0"/>
              </a:rPr>
              <a:t>	</a:t>
            </a:r>
            <a:r>
              <a:rPr lang="en-US" altLang="zh-CN" sz="2800" dirty="0" err="1">
                <a:latin typeface="+mn-ea"/>
                <a:cs typeface="Times New Roman" panose="02020603050405020304" pitchFamily="18" charset="0"/>
              </a:rPr>
              <a:t>instrumentation_end</a:t>
            </a:r>
            <a:r>
              <a:rPr lang="en-US" altLang="zh-CN" sz="2800" dirty="0">
                <a:latin typeface="+mn-ea"/>
                <a:cs typeface="Times New Roman" panose="02020603050405020304" pitchFamily="18" charset="0"/>
              </a:rPr>
              <a:t>();</a:t>
            </a:r>
          </a:p>
          <a:p>
            <a:pPr marL="0" indent="0">
              <a:buNone/>
            </a:pPr>
            <a:r>
              <a:rPr lang="en-US" altLang="zh-CN" sz="2800" dirty="0">
                <a:latin typeface="+mn-ea"/>
                <a:cs typeface="Times New Roman" panose="02020603050405020304" pitchFamily="18" charset="0"/>
              </a:rPr>
              <a:t>	</a:t>
            </a:r>
            <a:r>
              <a:rPr lang="en-US" altLang="zh-CN" sz="2800" dirty="0" err="1">
                <a:latin typeface="+mn-ea"/>
                <a:cs typeface="Times New Roman" panose="02020603050405020304" pitchFamily="18" charset="0"/>
              </a:rPr>
              <a:t>syscall_exit_to_user_mode</a:t>
            </a:r>
            <a:r>
              <a:rPr lang="en-US" altLang="zh-CN" sz="2800" dirty="0">
                <a:latin typeface="+mn-ea"/>
                <a:cs typeface="Times New Roman" panose="02020603050405020304" pitchFamily="18" charset="0"/>
              </a:rPr>
              <a:t>(regs);</a:t>
            </a:r>
          </a:p>
          <a:p>
            <a:pPr marL="0" indent="0">
              <a:buNone/>
            </a:pPr>
            <a:r>
              <a:rPr lang="en-US" altLang="zh-CN" sz="2800" dirty="0">
                <a:latin typeface="+mn-ea"/>
                <a:cs typeface="Times New Roman" panose="02020603050405020304" pitchFamily="18" charset="0"/>
              </a:rPr>
              <a:t>}</a:t>
            </a:r>
          </a:p>
          <a:p>
            <a:endParaRPr lang="en-US" altLang="zh-CN" sz="2800" b="1" dirty="0">
              <a:latin typeface="+mn-ea"/>
              <a:cs typeface="Times New Roman" panose="02020603050405020304" pitchFamily="18" charset="0"/>
            </a:endParaRPr>
          </a:p>
        </p:txBody>
      </p:sp>
      <p:sp>
        <p:nvSpPr>
          <p:cNvPr id="3" name="标题 2">
            <a:extLst>
              <a:ext uri="{FF2B5EF4-FFF2-40B4-BE49-F238E27FC236}">
                <a16:creationId xmlns:a16="http://schemas.microsoft.com/office/drawing/2014/main" id="{65A4B403-39B0-4838-55BC-3114EC931CD7}"/>
              </a:ext>
            </a:extLst>
          </p:cNvPr>
          <p:cNvSpPr>
            <a:spLocks noGrp="1"/>
          </p:cNvSpPr>
          <p:nvPr>
            <p:ph type="title"/>
          </p:nvPr>
        </p:nvSpPr>
        <p:spPr/>
        <p:txBody>
          <a:bodyPr/>
          <a:lstStyle/>
          <a:p>
            <a:r>
              <a:rPr lang="zh-CN" altLang="en-US" dirty="0"/>
              <a:t>进阶题</a:t>
            </a:r>
            <a:r>
              <a:rPr lang="en-US" altLang="zh-CN" dirty="0"/>
              <a:t>2 </a:t>
            </a:r>
            <a:r>
              <a:rPr lang="en-US" altLang="zh-CN" dirty="0" err="1">
                <a:latin typeface="+mn-ea"/>
                <a:ea typeface="+mn-ea"/>
              </a:rPr>
              <a:t>linux</a:t>
            </a:r>
            <a:r>
              <a:rPr lang="zh-CN" altLang="en-US" dirty="0">
                <a:latin typeface="+mn-ea"/>
                <a:ea typeface="+mn-ea"/>
              </a:rPr>
              <a:t>内核态与用户态数据传输方式</a:t>
            </a:r>
            <a:endParaRPr lang="zh-CN" altLang="en-US" dirty="0"/>
          </a:p>
        </p:txBody>
      </p:sp>
      <p:sp>
        <p:nvSpPr>
          <p:cNvPr id="4" name="灯片编号占位符 3">
            <a:extLst>
              <a:ext uri="{FF2B5EF4-FFF2-40B4-BE49-F238E27FC236}">
                <a16:creationId xmlns:a16="http://schemas.microsoft.com/office/drawing/2014/main" id="{5D015F9B-9A00-F8AA-280E-259EEF872AB0}"/>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085581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042EC7-812B-660A-0460-6AC954029366}"/>
              </a:ext>
            </a:extLst>
          </p:cNvPr>
          <p:cNvSpPr>
            <a:spLocks noGrp="1"/>
          </p:cNvSpPr>
          <p:nvPr>
            <p:ph idx="1"/>
          </p:nvPr>
        </p:nvSpPr>
        <p:spPr/>
        <p:txBody>
          <a:bodyPr/>
          <a:lstStyle/>
          <a:p>
            <a:r>
              <a:rPr lang="en-US" altLang="zh-CN" b="1" dirty="0">
                <a:latin typeface="+mn-ea"/>
                <a:cs typeface="Times New Roman" panose="02020603050405020304" pitchFamily="18" charset="0"/>
              </a:rPr>
              <a:t>2</a:t>
            </a:r>
            <a:r>
              <a:rPr lang="zh-CN" altLang="en-US" sz="2800" b="1" dirty="0">
                <a:latin typeface="+mn-ea"/>
                <a:cs typeface="Times New Roman" panose="02020603050405020304" pitchFamily="18" charset="0"/>
              </a:rPr>
              <a:t>、</a:t>
            </a:r>
            <a:r>
              <a:rPr lang="en-US" altLang="zh-CN" sz="2800" b="1" dirty="0">
                <a:latin typeface="+mn-ea"/>
                <a:cs typeface="Times New Roman" panose="02020603050405020304" pitchFamily="18" charset="0"/>
              </a:rPr>
              <a:t>proc</a:t>
            </a:r>
            <a:r>
              <a:rPr lang="zh-CN" altLang="en-US" sz="2800" b="1" dirty="0">
                <a:latin typeface="+mn-ea"/>
                <a:cs typeface="Times New Roman" panose="02020603050405020304" pitchFamily="18" charset="0"/>
              </a:rPr>
              <a:t>文件系统</a:t>
            </a:r>
            <a:endParaRPr lang="en-US" altLang="zh-CN" sz="2800" b="1" dirty="0">
              <a:latin typeface="+mn-ea"/>
              <a:cs typeface="Times New Roman" panose="02020603050405020304" pitchFamily="18" charset="0"/>
            </a:endParaRPr>
          </a:p>
          <a:p>
            <a:pPr marL="0" indent="0">
              <a:lnSpc>
                <a:spcPts val="3360"/>
              </a:lnSpc>
              <a:buNone/>
            </a:pPr>
            <a:r>
              <a:rPr lang="en-US" altLang="zh-CN" sz="2000" b="1" dirty="0">
                <a:latin typeface="+mn-ea"/>
                <a:cs typeface="Times New Roman" panose="02020603050405020304" pitchFamily="18" charset="0"/>
              </a:rPr>
              <a:t>           </a:t>
            </a:r>
            <a:r>
              <a:rPr lang="en-US" altLang="zh-CN" sz="2000" dirty="0"/>
              <a:t>proc</a:t>
            </a:r>
            <a:r>
              <a:rPr lang="zh-CN" altLang="en-US" sz="2000" dirty="0"/>
              <a:t>是</a:t>
            </a:r>
            <a:r>
              <a:rPr lang="en-US" altLang="zh-CN" sz="2000" dirty="0"/>
              <a:t>Linux</a:t>
            </a:r>
            <a:r>
              <a:rPr lang="zh-CN" altLang="en-US" sz="2000" dirty="0"/>
              <a:t>提供的一种特殊的文件系统，推出它的目的就是提供一种便捷的用户和内核间的交互方式。它以文件系统作为使用界面，使应用程序可以以文件操作的方式安全、方便的获取系统当前运行的状态和其它一些内核数据信息。</a:t>
            </a:r>
            <a:endParaRPr lang="en-US" altLang="zh-CN" sz="2000" dirty="0"/>
          </a:p>
          <a:p>
            <a:pPr marL="0" indent="0">
              <a:lnSpc>
                <a:spcPts val="3360"/>
              </a:lnSpc>
              <a:buNone/>
            </a:pPr>
            <a:r>
              <a:rPr lang="en-US" altLang="zh-CN" sz="2000" dirty="0"/>
              <a:t>	proc</a:t>
            </a:r>
            <a:r>
              <a:rPr lang="zh-CN" altLang="en-US" sz="2000" dirty="0"/>
              <a:t>文件系统多用于监视、管理和调试系统，我们使用的很多管理工具如</a:t>
            </a:r>
            <a:r>
              <a:rPr lang="en-US" altLang="zh-CN" sz="2000" dirty="0" err="1"/>
              <a:t>ps</a:t>
            </a:r>
            <a:r>
              <a:rPr lang="en-US" altLang="zh-CN" sz="2000" dirty="0"/>
              <a:t>, top</a:t>
            </a:r>
            <a:r>
              <a:rPr lang="zh-CN" altLang="en-US" sz="2000" dirty="0"/>
              <a:t>等，都是利用</a:t>
            </a:r>
            <a:r>
              <a:rPr lang="en-US" altLang="zh-CN" sz="2000" dirty="0"/>
              <a:t>proc</a:t>
            </a:r>
            <a:r>
              <a:rPr lang="zh-CN" altLang="en-US" sz="2000" dirty="0"/>
              <a:t>来读取内核信息的。除了读取内核信息，</a:t>
            </a:r>
            <a:r>
              <a:rPr lang="en-US" altLang="zh-CN" sz="2000" dirty="0"/>
              <a:t>proc</a:t>
            </a:r>
            <a:r>
              <a:rPr lang="zh-CN" altLang="en-US" sz="2000" dirty="0"/>
              <a:t>文件系统还提供了写入功能。所以我们也就可以利用它来向内核输入信息。比如，通过修改</a:t>
            </a:r>
            <a:r>
              <a:rPr lang="en-US" altLang="zh-CN" sz="2000" dirty="0"/>
              <a:t>proc</a:t>
            </a:r>
            <a:r>
              <a:rPr lang="zh-CN" altLang="en-US" sz="2000" dirty="0"/>
              <a:t>文件系统下的系统参数配置文件（</a:t>
            </a:r>
            <a:r>
              <a:rPr lang="en-US" altLang="zh-CN" sz="2000" dirty="0"/>
              <a:t>/proc/sys</a:t>
            </a:r>
            <a:r>
              <a:rPr lang="zh-CN" altLang="en-US" sz="2000" dirty="0"/>
              <a:t>），我们可以直接在运行时动态更改内核参数</a:t>
            </a:r>
            <a:endParaRPr lang="en-US" altLang="zh-CN" sz="2000" dirty="0"/>
          </a:p>
          <a:p>
            <a:pPr marL="0" indent="0">
              <a:lnSpc>
                <a:spcPts val="3360"/>
              </a:lnSpc>
              <a:buNone/>
            </a:pPr>
            <a:r>
              <a:rPr lang="en-US" altLang="zh-CN" dirty="0"/>
              <a:t>	</a:t>
            </a:r>
            <a:endParaRPr lang="zh-CN" altLang="en-US" dirty="0"/>
          </a:p>
        </p:txBody>
      </p:sp>
      <p:sp>
        <p:nvSpPr>
          <p:cNvPr id="3" name="标题 2">
            <a:extLst>
              <a:ext uri="{FF2B5EF4-FFF2-40B4-BE49-F238E27FC236}">
                <a16:creationId xmlns:a16="http://schemas.microsoft.com/office/drawing/2014/main" id="{9D92CBCB-A7CC-6BDC-5027-33F021A7D145}"/>
              </a:ext>
            </a:extLst>
          </p:cNvPr>
          <p:cNvSpPr>
            <a:spLocks noGrp="1"/>
          </p:cNvSpPr>
          <p:nvPr>
            <p:ph type="title"/>
          </p:nvPr>
        </p:nvSpPr>
        <p:spPr/>
        <p:txBody>
          <a:bodyPr/>
          <a:lstStyle/>
          <a:p>
            <a:r>
              <a:rPr lang="zh-CN" altLang="en-US" dirty="0"/>
              <a:t>进阶题</a:t>
            </a:r>
            <a:r>
              <a:rPr lang="en-US" altLang="zh-CN" dirty="0"/>
              <a:t>2 </a:t>
            </a:r>
            <a:r>
              <a:rPr lang="en-US" altLang="zh-CN" dirty="0" err="1">
                <a:latin typeface="+mn-ea"/>
                <a:ea typeface="+mn-ea"/>
              </a:rPr>
              <a:t>linux</a:t>
            </a:r>
            <a:r>
              <a:rPr lang="zh-CN" altLang="en-US" dirty="0">
                <a:latin typeface="+mn-ea"/>
                <a:ea typeface="+mn-ea"/>
              </a:rPr>
              <a:t>内核态与用户态数据传输方式</a:t>
            </a:r>
          </a:p>
        </p:txBody>
      </p:sp>
      <p:sp>
        <p:nvSpPr>
          <p:cNvPr id="4" name="灯片编号占位符 3">
            <a:extLst>
              <a:ext uri="{FF2B5EF4-FFF2-40B4-BE49-F238E27FC236}">
                <a16:creationId xmlns:a16="http://schemas.microsoft.com/office/drawing/2014/main" id="{7DF4C0BC-AD9C-D2B0-01E7-6725F42CFD2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58465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811613" y="286010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3998" b="1" dirty="0">
                <a:solidFill>
                  <a:srgbClr val="FDCB34"/>
                </a:solidFill>
                <a:latin typeface="微软雅黑" panose="020B0503020204020204" pitchFamily="34" charset="-122"/>
                <a:ea typeface="微软雅黑" panose="020B0503020204020204" pitchFamily="34" charset="-122"/>
              </a:rPr>
              <a:t>概念解释</a:t>
            </a:r>
            <a:endPar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CD9BDF6-B3DD-7074-1BE6-3F7E400A3955}"/>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4728054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6B7295-95D0-D181-3D90-7C4D9160865C}"/>
              </a:ext>
            </a:extLst>
          </p:cNvPr>
          <p:cNvSpPr>
            <a:spLocks noGrp="1"/>
          </p:cNvSpPr>
          <p:nvPr>
            <p:ph idx="1"/>
          </p:nvPr>
        </p:nvSpPr>
        <p:spPr/>
        <p:txBody>
          <a:bodyPr/>
          <a:lstStyle/>
          <a:p>
            <a:r>
              <a:rPr lang="en-US" altLang="zh-CN" b="1" dirty="0">
                <a:latin typeface="+mn-ea"/>
                <a:cs typeface="Times New Roman" panose="02020603050405020304" pitchFamily="18" charset="0"/>
              </a:rPr>
              <a:t>2</a:t>
            </a:r>
            <a:r>
              <a:rPr lang="zh-CN" altLang="en-US" sz="2800" b="1" dirty="0">
                <a:latin typeface="+mn-ea"/>
                <a:cs typeface="Times New Roman" panose="02020603050405020304" pitchFamily="18" charset="0"/>
              </a:rPr>
              <a:t>、</a:t>
            </a:r>
            <a:r>
              <a:rPr lang="en-US" altLang="zh-CN" sz="2800" b="1" dirty="0">
                <a:latin typeface="+mn-ea"/>
                <a:cs typeface="Times New Roman" panose="02020603050405020304" pitchFamily="18" charset="0"/>
              </a:rPr>
              <a:t>proc</a:t>
            </a:r>
            <a:r>
              <a:rPr lang="zh-CN" altLang="en-US" sz="2800" b="1" dirty="0">
                <a:latin typeface="+mn-ea"/>
                <a:cs typeface="Times New Roman" panose="02020603050405020304" pitchFamily="18" charset="0"/>
              </a:rPr>
              <a:t>文件系统</a:t>
            </a:r>
            <a:endParaRPr lang="en-US" altLang="zh-CN" sz="2800" b="1" dirty="0">
              <a:latin typeface="+mn-ea"/>
              <a:cs typeface="Times New Roman" panose="02020603050405020304" pitchFamily="18" charset="0"/>
            </a:endParaRPr>
          </a:p>
          <a:p>
            <a:pPr marL="0" indent="0">
              <a:buNone/>
            </a:pPr>
            <a:r>
              <a:rPr lang="en-US" altLang="zh-CN" b="1" dirty="0">
                <a:latin typeface="+mn-ea"/>
                <a:cs typeface="Times New Roman" panose="02020603050405020304" pitchFamily="18" charset="0"/>
              </a:rPr>
              <a:t>  </a:t>
            </a:r>
            <a:r>
              <a:rPr lang="zh-CN" altLang="en-US" sz="2000" dirty="0">
                <a:latin typeface="+mn-ea"/>
                <a:cs typeface="Times New Roman" panose="02020603050405020304" pitchFamily="18" charset="0"/>
              </a:rPr>
              <a:t>示例：</a:t>
            </a:r>
            <a:r>
              <a:rPr lang="en-US" altLang="zh-CN" sz="2000" dirty="0">
                <a:latin typeface="+mn-ea"/>
                <a:cs typeface="Times New Roman" panose="02020603050405020304" pitchFamily="18" charset="0"/>
              </a:rPr>
              <a:t>top</a:t>
            </a:r>
            <a:r>
              <a:rPr lang="zh-CN" altLang="en-US" sz="2000" dirty="0">
                <a:latin typeface="+mn-ea"/>
                <a:cs typeface="Times New Roman" panose="02020603050405020304" pitchFamily="18" charset="0"/>
              </a:rPr>
              <a:t>命令主要使用了</a:t>
            </a:r>
            <a:r>
              <a:rPr lang="en-US" altLang="zh-CN" sz="2000" dirty="0">
                <a:latin typeface="+mn-ea"/>
                <a:cs typeface="Times New Roman" panose="02020603050405020304" pitchFamily="18" charset="0"/>
              </a:rPr>
              <a:t>proc</a:t>
            </a:r>
            <a:r>
              <a:rPr lang="zh-CN" altLang="en-US" sz="2000" dirty="0">
                <a:latin typeface="+mn-ea"/>
                <a:cs typeface="Times New Roman" panose="02020603050405020304" pitchFamily="18" charset="0"/>
              </a:rPr>
              <a:t>的接口进行读取各个进程的信息。重点关注</a:t>
            </a:r>
            <a:r>
              <a:rPr lang="en-US" altLang="zh-CN" sz="2000" dirty="0">
                <a:latin typeface="+mn-ea"/>
                <a:cs typeface="Times New Roman" panose="02020603050405020304" pitchFamily="18" charset="0"/>
              </a:rPr>
              <a:t>/proc/[</a:t>
            </a:r>
            <a:r>
              <a:rPr lang="en-US" altLang="zh-CN" sz="2000" dirty="0" err="1">
                <a:latin typeface="+mn-ea"/>
                <a:cs typeface="Times New Roman" panose="02020603050405020304" pitchFamily="18" charset="0"/>
              </a:rPr>
              <a:t>pid</a:t>
            </a:r>
            <a:r>
              <a:rPr lang="en-US" altLang="zh-CN" sz="2000" dirty="0">
                <a:latin typeface="+mn-ea"/>
                <a:cs typeface="Times New Roman" panose="02020603050405020304" pitchFamily="18" charset="0"/>
              </a:rPr>
              <a:t>]/status</a:t>
            </a:r>
            <a:r>
              <a:rPr lang="zh-CN" altLang="en-US" sz="2000" dirty="0">
                <a:latin typeface="+mn-ea"/>
                <a:cs typeface="Times New Roman" panose="02020603050405020304" pitchFamily="18" charset="0"/>
              </a:rPr>
              <a:t>中为我们提供的信息，这些信息可以对进程的状态进行监控</a:t>
            </a:r>
            <a:endParaRPr lang="en-US" altLang="zh-CN" sz="2000" dirty="0">
              <a:latin typeface="+mn-ea"/>
              <a:cs typeface="Times New Roman" panose="02020603050405020304" pitchFamily="18" charset="0"/>
            </a:endParaRPr>
          </a:p>
          <a:p>
            <a:pPr marL="0" indent="0">
              <a:buNone/>
            </a:pPr>
            <a:endParaRPr lang="en-US" altLang="zh-CN" sz="2000" dirty="0">
              <a:latin typeface="+mn-ea"/>
              <a:cs typeface="Times New Roman" panose="02020603050405020304" pitchFamily="18" charset="0"/>
            </a:endParaRPr>
          </a:p>
          <a:p>
            <a:endParaRPr lang="zh-CN" altLang="en-US" dirty="0"/>
          </a:p>
        </p:txBody>
      </p:sp>
      <p:sp>
        <p:nvSpPr>
          <p:cNvPr id="3" name="标题 2">
            <a:extLst>
              <a:ext uri="{FF2B5EF4-FFF2-40B4-BE49-F238E27FC236}">
                <a16:creationId xmlns:a16="http://schemas.microsoft.com/office/drawing/2014/main" id="{FCBE058F-E08C-1B74-BF3A-E0BA0EF73456}"/>
              </a:ext>
            </a:extLst>
          </p:cNvPr>
          <p:cNvSpPr>
            <a:spLocks noGrp="1"/>
          </p:cNvSpPr>
          <p:nvPr>
            <p:ph type="title"/>
          </p:nvPr>
        </p:nvSpPr>
        <p:spPr/>
        <p:txBody>
          <a:bodyPr/>
          <a:lstStyle/>
          <a:p>
            <a:r>
              <a:rPr lang="zh-CN" altLang="en-US" dirty="0"/>
              <a:t>进阶题</a:t>
            </a:r>
            <a:r>
              <a:rPr lang="en-US" altLang="zh-CN" dirty="0"/>
              <a:t>2 </a:t>
            </a:r>
            <a:r>
              <a:rPr lang="en-US" altLang="zh-CN" dirty="0" err="1">
                <a:latin typeface="+mj-ea"/>
              </a:rPr>
              <a:t>linux</a:t>
            </a:r>
            <a:r>
              <a:rPr lang="zh-CN" altLang="en-US" dirty="0">
                <a:latin typeface="+mj-ea"/>
              </a:rPr>
              <a:t>内核态与用户态数据传输方式</a:t>
            </a:r>
          </a:p>
        </p:txBody>
      </p:sp>
      <p:pic>
        <p:nvPicPr>
          <p:cNvPr id="5" name="图片 4">
            <a:extLst>
              <a:ext uri="{FF2B5EF4-FFF2-40B4-BE49-F238E27FC236}">
                <a16:creationId xmlns:a16="http://schemas.microsoft.com/office/drawing/2014/main" id="{032F442B-55AE-89AD-FC00-7B0655158704}"/>
              </a:ext>
            </a:extLst>
          </p:cNvPr>
          <p:cNvPicPr>
            <a:picLocks noChangeAspect="1"/>
          </p:cNvPicPr>
          <p:nvPr/>
        </p:nvPicPr>
        <p:blipFill rotWithShape="1">
          <a:blip r:embed="rId2"/>
          <a:srcRect t="7569" b="151"/>
          <a:stretch/>
        </p:blipFill>
        <p:spPr>
          <a:xfrm>
            <a:off x="911104" y="2663825"/>
            <a:ext cx="4680191" cy="3949700"/>
          </a:xfrm>
          <a:prstGeom prst="rect">
            <a:avLst/>
          </a:prstGeom>
        </p:spPr>
      </p:pic>
      <p:pic>
        <p:nvPicPr>
          <p:cNvPr id="7" name="图片 6">
            <a:extLst>
              <a:ext uri="{FF2B5EF4-FFF2-40B4-BE49-F238E27FC236}">
                <a16:creationId xmlns:a16="http://schemas.microsoft.com/office/drawing/2014/main" id="{71F41A46-2C72-DF7C-41B7-C9E6B6AE32A5}"/>
              </a:ext>
            </a:extLst>
          </p:cNvPr>
          <p:cNvPicPr>
            <a:picLocks noChangeAspect="1"/>
          </p:cNvPicPr>
          <p:nvPr/>
        </p:nvPicPr>
        <p:blipFill>
          <a:blip r:embed="rId3"/>
          <a:stretch>
            <a:fillRect/>
          </a:stretch>
        </p:blipFill>
        <p:spPr>
          <a:xfrm>
            <a:off x="5664199" y="3514946"/>
            <a:ext cx="6382590" cy="1358931"/>
          </a:xfrm>
          <a:prstGeom prst="rect">
            <a:avLst/>
          </a:prstGeom>
        </p:spPr>
      </p:pic>
      <p:sp>
        <p:nvSpPr>
          <p:cNvPr id="4" name="灯片编号占位符 3">
            <a:extLst>
              <a:ext uri="{FF2B5EF4-FFF2-40B4-BE49-F238E27FC236}">
                <a16:creationId xmlns:a16="http://schemas.microsoft.com/office/drawing/2014/main" id="{33F86709-8087-A40B-AAB4-B69A2E874AE3}"/>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文本框 5">
            <a:extLst>
              <a:ext uri="{FF2B5EF4-FFF2-40B4-BE49-F238E27FC236}">
                <a16:creationId xmlns:a16="http://schemas.microsoft.com/office/drawing/2014/main" id="{C3BE892A-A9B4-D2D0-2D03-C6FA38A78629}"/>
              </a:ext>
            </a:extLst>
          </p:cNvPr>
          <p:cNvSpPr txBox="1"/>
          <p:nvPr/>
        </p:nvSpPr>
        <p:spPr>
          <a:xfrm>
            <a:off x="5869144" y="2925985"/>
            <a:ext cx="2741456" cy="369332"/>
          </a:xfrm>
          <a:prstGeom prst="rect">
            <a:avLst/>
          </a:prstGeom>
          <a:noFill/>
        </p:spPr>
        <p:txBody>
          <a:bodyPr wrap="none" rtlCol="0">
            <a:spAutoFit/>
          </a:bodyPr>
          <a:lstStyle/>
          <a:p>
            <a:r>
              <a:rPr lang="en-US" altLang="zh-CN" dirty="0"/>
              <a:t>pid1428 gnome</a:t>
            </a:r>
            <a:r>
              <a:rPr lang="zh-CN" altLang="en-US" dirty="0"/>
              <a:t>桌面进程</a:t>
            </a:r>
          </a:p>
        </p:txBody>
      </p:sp>
    </p:spTree>
    <p:extLst>
      <p:ext uri="{BB962C8B-B14F-4D97-AF65-F5344CB8AC3E}">
        <p14:creationId xmlns:p14="http://schemas.microsoft.com/office/powerpoint/2010/main" val="4282001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80E00F-A281-B384-A7D2-615BFFE3EFB2}"/>
              </a:ext>
            </a:extLst>
          </p:cNvPr>
          <p:cNvSpPr>
            <a:spLocks noGrp="1"/>
          </p:cNvSpPr>
          <p:nvPr>
            <p:ph idx="1"/>
          </p:nvPr>
        </p:nvSpPr>
        <p:spPr/>
        <p:txBody>
          <a:bodyPr/>
          <a:lstStyle/>
          <a:p>
            <a:r>
              <a:rPr lang="en-US" altLang="zh-CN" sz="2800" b="1" dirty="0">
                <a:latin typeface="+mn-ea"/>
                <a:cs typeface="Times New Roman" panose="02020603050405020304" pitchFamily="18" charset="0"/>
              </a:rPr>
              <a:t>3</a:t>
            </a:r>
            <a:r>
              <a:rPr lang="zh-CN" altLang="en-US" sz="2800" b="1" dirty="0">
                <a:latin typeface="+mn-ea"/>
                <a:cs typeface="Times New Roman" panose="02020603050405020304" pitchFamily="18" charset="0"/>
              </a:rPr>
              <a:t>、</a:t>
            </a:r>
            <a:r>
              <a:rPr lang="zh-CN" altLang="en-US" b="1" i="0" dirty="0">
                <a:solidFill>
                  <a:srgbClr val="333333"/>
                </a:solidFill>
                <a:effectLst/>
                <a:latin typeface="Roboto" panose="02000000000000000000" pitchFamily="2" charset="0"/>
              </a:rPr>
              <a:t>从内核空间调用用户程序</a:t>
            </a:r>
            <a:endParaRPr lang="en-US" altLang="zh-CN" b="1" i="0" dirty="0">
              <a:solidFill>
                <a:srgbClr val="333333"/>
              </a:solidFill>
              <a:effectLst/>
              <a:latin typeface="Roboto" panose="02000000000000000000" pitchFamily="2" charset="0"/>
            </a:endParaRPr>
          </a:p>
          <a:p>
            <a:pPr marL="0" indent="0">
              <a:buNone/>
            </a:pPr>
            <a:r>
              <a:rPr lang="en-US" altLang="zh-CN" sz="2000" dirty="0"/>
              <a:t>    </a:t>
            </a:r>
            <a:r>
              <a:rPr lang="zh-CN" altLang="en-US" sz="2000" dirty="0"/>
              <a:t>即使在内核中，我们有时也需要执行一些在用户级才提供的操作：如打开某个文件以读取特定数据，执行某个用户程序从而完成某个功能。</a:t>
            </a:r>
            <a:endParaRPr lang="en-US" altLang="zh-CN" sz="2000" dirty="0"/>
          </a:p>
          <a:p>
            <a:pPr marL="0" indent="0">
              <a:buNone/>
            </a:pPr>
            <a:r>
              <a:rPr lang="en-US" altLang="zh-CN" sz="2000" dirty="0"/>
              <a:t>    </a:t>
            </a:r>
            <a:r>
              <a:rPr lang="zh-CN" altLang="en-US" sz="2000" dirty="0"/>
              <a:t>示例：</a:t>
            </a:r>
            <a:r>
              <a:rPr lang="en-US" altLang="zh-CN" sz="2000" dirty="0" err="1"/>
              <a:t>linux</a:t>
            </a:r>
            <a:r>
              <a:rPr lang="zh-CN" altLang="en-US" sz="2000" dirty="0"/>
              <a:t>系统初始化时</a:t>
            </a:r>
            <a:r>
              <a:rPr lang="en-US" altLang="zh-CN" sz="2000" dirty="0" err="1"/>
              <a:t>kernel_init</a:t>
            </a:r>
            <a:r>
              <a:rPr lang="zh-CN" altLang="en-US" sz="2000" dirty="0"/>
              <a:t>在内核态创建和运行应用程序以完成系统初始化。内核刚刚启动时，只有内核态的代码，后来在</a:t>
            </a:r>
            <a:r>
              <a:rPr lang="en-US" altLang="zh-CN" sz="2000" dirty="0" err="1"/>
              <a:t>init</a:t>
            </a:r>
            <a:r>
              <a:rPr lang="zh-CN" altLang="en-US" sz="2000" dirty="0"/>
              <a:t>过程中，在内核态运行了一些初始化系统的程序，才产生了工作在用户空间的进程。</a:t>
            </a:r>
            <a:r>
              <a:rPr lang="en-US" altLang="zh-CN" sz="2000" dirty="0" err="1"/>
              <a:t>linux</a:t>
            </a:r>
            <a:r>
              <a:rPr lang="zh-CN" altLang="en-US" sz="2000" dirty="0"/>
              <a:t>内核运行用户空间程序，从而产生第一个以及后续的用户空间程序。</a:t>
            </a:r>
          </a:p>
          <a:p>
            <a:pPr algn="l"/>
            <a:endParaRPr lang="en-US" altLang="zh-CN" sz="2000" dirty="0"/>
          </a:p>
          <a:p>
            <a:endParaRPr lang="zh-CN" altLang="en-US" dirty="0"/>
          </a:p>
        </p:txBody>
      </p:sp>
      <p:sp>
        <p:nvSpPr>
          <p:cNvPr id="3" name="标题 2">
            <a:extLst>
              <a:ext uri="{FF2B5EF4-FFF2-40B4-BE49-F238E27FC236}">
                <a16:creationId xmlns:a16="http://schemas.microsoft.com/office/drawing/2014/main" id="{63F4D018-82A5-B5D7-F815-36EA91F64C34}"/>
              </a:ext>
            </a:extLst>
          </p:cNvPr>
          <p:cNvSpPr>
            <a:spLocks noGrp="1"/>
          </p:cNvSpPr>
          <p:nvPr>
            <p:ph type="title"/>
          </p:nvPr>
        </p:nvSpPr>
        <p:spPr/>
        <p:txBody>
          <a:bodyPr/>
          <a:lstStyle/>
          <a:p>
            <a:r>
              <a:rPr lang="zh-CN" altLang="en-US" dirty="0"/>
              <a:t>进阶题</a:t>
            </a:r>
            <a:r>
              <a:rPr lang="en-US" altLang="zh-CN" dirty="0"/>
              <a:t>2 </a:t>
            </a:r>
            <a:r>
              <a:rPr lang="en-US" altLang="zh-CN" dirty="0" err="1">
                <a:latin typeface="+mj-ea"/>
              </a:rPr>
              <a:t>linux</a:t>
            </a:r>
            <a:r>
              <a:rPr lang="zh-CN" altLang="en-US" dirty="0">
                <a:latin typeface="+mj-ea"/>
              </a:rPr>
              <a:t>内核态与用户态数据传输方式</a:t>
            </a:r>
          </a:p>
        </p:txBody>
      </p:sp>
      <p:pic>
        <p:nvPicPr>
          <p:cNvPr id="5" name="图片 4">
            <a:extLst>
              <a:ext uri="{FF2B5EF4-FFF2-40B4-BE49-F238E27FC236}">
                <a16:creationId xmlns:a16="http://schemas.microsoft.com/office/drawing/2014/main" id="{E839EBDF-55E9-16F6-FBC2-A98A99E1DEF6}"/>
              </a:ext>
            </a:extLst>
          </p:cNvPr>
          <p:cNvPicPr>
            <a:picLocks noChangeAspect="1"/>
          </p:cNvPicPr>
          <p:nvPr/>
        </p:nvPicPr>
        <p:blipFill>
          <a:blip r:embed="rId2"/>
          <a:stretch>
            <a:fillRect/>
          </a:stretch>
        </p:blipFill>
        <p:spPr>
          <a:xfrm>
            <a:off x="838200" y="3871509"/>
            <a:ext cx="5962956" cy="2082907"/>
          </a:xfrm>
          <a:prstGeom prst="rect">
            <a:avLst/>
          </a:prstGeom>
        </p:spPr>
      </p:pic>
      <p:sp>
        <p:nvSpPr>
          <p:cNvPr id="4" name="灯片编号占位符 3">
            <a:extLst>
              <a:ext uri="{FF2B5EF4-FFF2-40B4-BE49-F238E27FC236}">
                <a16:creationId xmlns:a16="http://schemas.microsoft.com/office/drawing/2014/main" id="{BD56A29F-B548-A3ED-8855-436782736DCB}"/>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806770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885C04-22EE-E03E-DEAC-856E83AE9EBD}"/>
              </a:ext>
            </a:extLst>
          </p:cNvPr>
          <p:cNvSpPr>
            <a:spLocks noGrp="1"/>
          </p:cNvSpPr>
          <p:nvPr>
            <p:ph idx="1"/>
          </p:nvPr>
        </p:nvSpPr>
        <p:spPr/>
        <p:txBody>
          <a:bodyPr>
            <a:normAutofit/>
          </a:bodyPr>
          <a:lstStyle/>
          <a:p>
            <a:r>
              <a:rPr lang="en-US" altLang="zh-CN" sz="2000" b="1" dirty="0">
                <a:latin typeface="+mn-ea"/>
              </a:rPr>
              <a:t>xv6</a:t>
            </a:r>
            <a:r>
              <a:rPr lang="zh-CN" altLang="en-US" sz="2000" b="1" dirty="0">
                <a:latin typeface="+mn-ea"/>
              </a:rPr>
              <a:t>官方手册</a:t>
            </a:r>
            <a:endParaRPr lang="en-US" altLang="zh-CN" sz="2000" b="1" dirty="0">
              <a:latin typeface="+mn-ea"/>
            </a:endParaRPr>
          </a:p>
          <a:p>
            <a:pPr marL="0" indent="0">
              <a:buNone/>
            </a:pPr>
            <a:r>
              <a:rPr lang="en-US" altLang="zh-CN" sz="2000" dirty="0"/>
              <a:t>  https://pdos.csail.mit.edu/6.828/2012/xv6/book-rev7.pdf</a:t>
            </a:r>
          </a:p>
          <a:p>
            <a:r>
              <a:rPr lang="en-US" altLang="zh-CN" sz="2000" b="1" i="0" cap="all" dirty="0">
                <a:effectLst/>
                <a:latin typeface="+mn-ea"/>
              </a:rPr>
              <a:t>LINUX</a:t>
            </a:r>
            <a:r>
              <a:rPr lang="zh-CN" altLang="en-US" sz="2000" b="1" i="0" cap="all" dirty="0">
                <a:effectLst/>
                <a:latin typeface="+mn-ea"/>
              </a:rPr>
              <a:t>内核空间与用户空间信息交互方法</a:t>
            </a:r>
          </a:p>
          <a:p>
            <a:pPr marL="0" indent="0">
              <a:buNone/>
            </a:pPr>
            <a:r>
              <a:rPr lang="en-US" altLang="zh-CN" sz="2000" dirty="0"/>
              <a:t>  http://kerneltravel.net/blog/2020/kernel_user/</a:t>
            </a:r>
          </a:p>
          <a:p>
            <a:r>
              <a:rPr lang="en-US" altLang="zh-CN" sz="2000" b="1" dirty="0"/>
              <a:t>top</a:t>
            </a:r>
            <a:r>
              <a:rPr lang="zh-CN" altLang="en-US" sz="2000" b="1" dirty="0"/>
              <a:t>命令原理解析</a:t>
            </a:r>
            <a:endParaRPr lang="en-US" altLang="zh-CN" sz="2000" b="1" dirty="0"/>
          </a:p>
          <a:p>
            <a:pPr marL="0" indent="0">
              <a:buNone/>
            </a:pPr>
            <a:r>
              <a:rPr lang="en-US" altLang="zh-CN" sz="2000" dirty="0"/>
              <a:t>  https://blog.csdn.net/qq_37307259/article/details/113472918</a:t>
            </a:r>
          </a:p>
          <a:p>
            <a:r>
              <a:rPr lang="zh-CN" altLang="en-US" sz="2000" b="1" dirty="0"/>
              <a:t>内核空间运行用户程序</a:t>
            </a:r>
            <a:endParaRPr lang="en-US" altLang="zh-CN" sz="2000" b="1" dirty="0"/>
          </a:p>
          <a:p>
            <a:pPr marL="0" indent="0">
              <a:buNone/>
            </a:pPr>
            <a:r>
              <a:rPr lang="en-US" altLang="zh-CN" sz="2000" dirty="0"/>
              <a:t>  https://e-mailky.github.io/2016-10-13-linux_kernel_userprocess</a:t>
            </a:r>
          </a:p>
          <a:p>
            <a:r>
              <a:rPr lang="en-US" altLang="zh-CN" sz="2000" b="1" dirty="0" err="1"/>
              <a:t>linux</a:t>
            </a:r>
            <a:r>
              <a:rPr lang="zh-CN" altLang="en-US" sz="2000" b="1" dirty="0"/>
              <a:t>系统调用分析</a:t>
            </a:r>
            <a:endParaRPr lang="en-US" altLang="zh-CN" sz="2000" b="1" dirty="0"/>
          </a:p>
          <a:p>
            <a:pPr marL="0" indent="0">
              <a:buNone/>
            </a:pPr>
            <a:r>
              <a:rPr lang="en-US" altLang="zh-CN" sz="2000" b="1" dirty="0"/>
              <a:t>  </a:t>
            </a:r>
            <a:r>
              <a:rPr lang="en-US" altLang="zh-CN" sz="2000" dirty="0"/>
              <a:t>https://wenfh2020.com/2021/09/05/kernel-syscall/</a:t>
            </a:r>
            <a:endParaRPr lang="zh-CN" altLang="en-US" sz="2000" dirty="0"/>
          </a:p>
        </p:txBody>
      </p:sp>
      <p:sp>
        <p:nvSpPr>
          <p:cNvPr id="3" name="标题 2">
            <a:extLst>
              <a:ext uri="{FF2B5EF4-FFF2-40B4-BE49-F238E27FC236}">
                <a16:creationId xmlns:a16="http://schemas.microsoft.com/office/drawing/2014/main" id="{2B3A2BD3-C8C3-48F3-FE05-EF3CDB1388C7}"/>
              </a:ext>
            </a:extLst>
          </p:cNvPr>
          <p:cNvSpPr>
            <a:spLocks noGrp="1"/>
          </p:cNvSpPr>
          <p:nvPr>
            <p:ph type="title"/>
          </p:nvPr>
        </p:nvSpPr>
        <p:spPr/>
        <p:txBody>
          <a:bodyPr/>
          <a:lstStyle/>
          <a:p>
            <a:r>
              <a:rPr lang="zh-CN" altLang="en-US" dirty="0"/>
              <a:t>参考文献</a:t>
            </a:r>
          </a:p>
        </p:txBody>
      </p:sp>
      <p:sp>
        <p:nvSpPr>
          <p:cNvPr id="4" name="灯片编号占位符 3">
            <a:extLst>
              <a:ext uri="{FF2B5EF4-FFF2-40B4-BE49-F238E27FC236}">
                <a16:creationId xmlns:a16="http://schemas.microsoft.com/office/drawing/2014/main" id="{48B9CCB0-90D5-0837-0F02-CD6D4CEC4D50}"/>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4234214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555" y="358903"/>
            <a:ext cx="4265218" cy="90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96677" y="2252370"/>
            <a:ext cx="7998645" cy="2353260"/>
          </a:xfrm>
          <a:prstGeom prst="rect">
            <a:avLst/>
          </a:prstGeom>
        </p:spPr>
      </p:pic>
      <p:sp>
        <p:nvSpPr>
          <p:cNvPr id="2" name="灯片编号占位符 1">
            <a:extLst>
              <a:ext uri="{FF2B5EF4-FFF2-40B4-BE49-F238E27FC236}">
                <a16:creationId xmlns:a16="http://schemas.microsoft.com/office/drawing/2014/main" id="{B1352FB5-F9BD-9552-0276-4067BB540B39}"/>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960416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概念解释（原文）</a:t>
            </a:r>
          </a:p>
        </p:txBody>
      </p:sp>
      <p:sp>
        <p:nvSpPr>
          <p:cNvPr id="3" name="内容占位符 2"/>
          <p:cNvSpPr>
            <a:spLocks noGrp="1"/>
          </p:cNvSpPr>
          <p:nvPr>
            <p:ph idx="1"/>
          </p:nvPr>
        </p:nvSpPr>
        <p:spPr/>
        <p:txBody>
          <a:bodyPr>
            <a:normAutofit/>
          </a:bodyPr>
          <a:lstStyle/>
          <a:p>
            <a:pPr>
              <a:spcBef>
                <a:spcPts val="1800"/>
              </a:spcBef>
            </a:pPr>
            <a:r>
              <a:rPr lang="en-US" altLang="zh-CN" b="1" dirty="0"/>
              <a:t>exception: </a:t>
            </a:r>
            <a:r>
              <a:rPr lang="en-US" altLang="zh-CN" dirty="0"/>
              <a:t>refers to an illegal program action that generates an interrupt.</a:t>
            </a:r>
          </a:p>
          <a:p>
            <a:pPr>
              <a:spcBef>
                <a:spcPts val="1800"/>
              </a:spcBef>
            </a:pPr>
            <a:r>
              <a:rPr lang="en-US" altLang="zh-CN" b="1" dirty="0"/>
              <a:t>interrupt: </a:t>
            </a:r>
            <a:r>
              <a:rPr lang="en-US" altLang="zh-CN" dirty="0"/>
              <a:t>refers to a signal generated by a hardware device, indicating that it needs attention of the operating system.</a:t>
            </a:r>
          </a:p>
          <a:p>
            <a:pPr>
              <a:spcBef>
                <a:spcPts val="1800"/>
              </a:spcBef>
            </a:pPr>
            <a:r>
              <a:rPr lang="en-US" altLang="zh-CN" b="1" dirty="0"/>
              <a:t>system call: </a:t>
            </a:r>
            <a:r>
              <a:rPr lang="en-US" altLang="zh-CN" dirty="0"/>
              <a:t>with a system call a user program can ask for an operating system service.</a:t>
            </a:r>
          </a:p>
          <a:p>
            <a:pPr>
              <a:spcBef>
                <a:spcPts val="1800"/>
              </a:spcBef>
            </a:pPr>
            <a:r>
              <a:rPr lang="en-US" altLang="zh-CN" b="1" dirty="0"/>
              <a:t>trap: </a:t>
            </a:r>
            <a:r>
              <a:rPr lang="en-US" altLang="zh-CN" dirty="0"/>
              <a:t>xv6 refers to all of </a:t>
            </a:r>
            <a:r>
              <a:rPr lang="en-US" altLang="zh-CN" b="1" dirty="0"/>
              <a:t>these</a:t>
            </a:r>
            <a:r>
              <a:rPr lang="en-US" altLang="zh-CN" dirty="0"/>
              <a:t> as traps.</a:t>
            </a:r>
          </a:p>
          <a:p>
            <a:pPr marL="0" indent="0">
              <a:buNone/>
            </a:pPr>
            <a:endParaRPr lang="en-US" altLang="zh-CN" dirty="0"/>
          </a:p>
          <a:p>
            <a:pPr lvl="1"/>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CC597F5D-DAC0-9304-C4DC-7F5EFAFB84FE}"/>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5068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BD87056-2D32-647F-0609-2FB162857889}"/>
              </a:ext>
            </a:extLst>
          </p:cNvPr>
          <p:cNvSpPr>
            <a:spLocks noGrp="1"/>
          </p:cNvSpPr>
          <p:nvPr>
            <p:ph idx="1"/>
          </p:nvPr>
        </p:nvSpPr>
        <p:spPr>
          <a:xfrm>
            <a:off x="815009" y="1021543"/>
            <a:ext cx="10515600" cy="5061482"/>
          </a:xfrm>
        </p:spPr>
        <p:txBody>
          <a:bodyPr/>
          <a:lstStyle/>
          <a:p>
            <a:endParaRPr lang="en-US" altLang="zh-CN" dirty="0"/>
          </a:p>
          <a:p>
            <a:endParaRPr lang="en-US" altLang="zh-CN" dirty="0"/>
          </a:p>
          <a:p>
            <a:pPr marL="0" indent="0">
              <a:buNone/>
            </a:pPr>
            <a:r>
              <a:rPr lang="en-US" altLang="zh-CN" dirty="0"/>
              <a:t>	</a:t>
            </a:r>
            <a:r>
              <a:rPr lang="en-US" altLang="zh-CN" b="1" dirty="0"/>
              <a:t>But</a:t>
            </a:r>
            <a:r>
              <a:rPr lang="en-US" altLang="zh-CN" dirty="0"/>
              <a:t> it is important to remember that </a:t>
            </a:r>
            <a:r>
              <a:rPr lang="en-US" altLang="zh-CN" b="1" dirty="0">
                <a:solidFill>
                  <a:schemeClr val="accent1"/>
                </a:solidFill>
              </a:rPr>
              <a:t>traps are caused by the current process running on a processor </a:t>
            </a:r>
            <a:r>
              <a:rPr lang="en-US" altLang="zh-CN" dirty="0"/>
              <a:t>(e.g., the process makes a system call and as a result generates a trap), and </a:t>
            </a:r>
            <a:r>
              <a:rPr lang="en-US" altLang="zh-CN" b="1" dirty="0">
                <a:solidFill>
                  <a:schemeClr val="accent1"/>
                </a:solidFill>
              </a:rPr>
              <a:t>interrupts are caused by devices and may not be related to the currently running process </a:t>
            </a:r>
            <a:r>
              <a:rPr lang="en-US" altLang="zh-CN" dirty="0"/>
              <a:t>(e.g., a disk may generate an interrupt when it is done retrieving a block for one process, but at the time of the interrupt some other process may be running). </a:t>
            </a:r>
          </a:p>
          <a:p>
            <a:endParaRPr lang="zh-CN" altLang="en-US" dirty="0"/>
          </a:p>
        </p:txBody>
      </p:sp>
      <p:sp>
        <p:nvSpPr>
          <p:cNvPr id="3" name="标题 2">
            <a:extLst>
              <a:ext uri="{FF2B5EF4-FFF2-40B4-BE49-F238E27FC236}">
                <a16:creationId xmlns:a16="http://schemas.microsoft.com/office/drawing/2014/main" id="{7182B343-0F12-3FC5-EDF1-990D4B504100}"/>
              </a:ext>
            </a:extLst>
          </p:cNvPr>
          <p:cNvSpPr>
            <a:spLocks noGrp="1"/>
          </p:cNvSpPr>
          <p:nvPr>
            <p:ph type="title"/>
          </p:nvPr>
        </p:nvSpPr>
        <p:spPr/>
        <p:txBody>
          <a:bodyPr/>
          <a:lstStyle/>
          <a:p>
            <a:r>
              <a:rPr lang="zh-CN" altLang="en-US" dirty="0"/>
              <a:t>概念解释（原文）</a:t>
            </a:r>
          </a:p>
        </p:txBody>
      </p:sp>
      <p:sp>
        <p:nvSpPr>
          <p:cNvPr id="4" name="灯片编号占位符 3">
            <a:extLst>
              <a:ext uri="{FF2B5EF4-FFF2-40B4-BE49-F238E27FC236}">
                <a16:creationId xmlns:a16="http://schemas.microsoft.com/office/drawing/2014/main" id="{D1F148CC-BB55-704A-6522-51ACFC2D8C6F}"/>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141984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811613" y="286010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3998" b="1" dirty="0">
                <a:solidFill>
                  <a:srgbClr val="FDCB34"/>
                </a:solidFill>
                <a:latin typeface="微软雅黑" panose="020B0503020204020204" pitchFamily="34" charset="-122"/>
                <a:ea typeface="微软雅黑" panose="020B0503020204020204" pitchFamily="34" charset="-122"/>
              </a:rPr>
              <a:t>基础题</a:t>
            </a:r>
            <a:endParaRPr kumimoji="0" lang="zh-CN" altLang="en-US" sz="3998"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a:t>
            </a:r>
            <a:r>
              <a:rPr lang="en-US" altLang="zh-CN" sz="11995" b="1" noProof="0" dirty="0">
                <a:solidFill>
                  <a:srgbClr val="FFFFFF"/>
                </a:solidFill>
                <a:latin typeface="微软雅黑" panose="020B0503020204020204" pitchFamily="34" charset="-122"/>
                <a:ea typeface="微软雅黑" panose="020B0503020204020204" pitchFamily="34" charset="-122"/>
              </a:rPr>
              <a:t>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4E07745A-D52D-CE2C-DCF7-AB9A24CCCCF1}"/>
              </a:ext>
            </a:extLst>
          </p:cNvPr>
          <p:cNvSpPr>
            <a:spLocks noGrp="1"/>
          </p:cNvSpPr>
          <p:nvPr>
            <p:ph type="sldNum" sz="quarter" idx="12"/>
          </p:nvPr>
        </p:nvSpPr>
        <p:spPr>
          <a:xfrm>
            <a:off x="8629650" y="6365679"/>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0029084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C3AD01-9ABF-E9CB-EE16-BE580275C101}"/>
              </a:ext>
            </a:extLst>
          </p:cNvPr>
          <p:cNvSpPr>
            <a:spLocks noGrp="1"/>
          </p:cNvSpPr>
          <p:nvPr>
            <p:ph type="title"/>
          </p:nvPr>
        </p:nvSpPr>
        <p:spPr/>
        <p:txBody>
          <a:bodyPr/>
          <a:lstStyle/>
          <a:p>
            <a:r>
              <a:rPr lang="en-US" altLang="zh-CN" dirty="0"/>
              <a:t>3.1 3.2 </a:t>
            </a:r>
            <a:r>
              <a:rPr lang="zh-CN" altLang="en-US" dirty="0">
                <a:latin typeface="+mj-ea"/>
              </a:rPr>
              <a:t>发生</a:t>
            </a:r>
            <a:r>
              <a:rPr lang="en-US" altLang="zh-CN" dirty="0">
                <a:latin typeface="+mj-ea"/>
              </a:rPr>
              <a:t>trap</a:t>
            </a:r>
            <a:r>
              <a:rPr lang="zh-CN" altLang="en-US" dirty="0">
                <a:latin typeface="+mj-ea"/>
              </a:rPr>
              <a:t>时</a:t>
            </a:r>
            <a:r>
              <a:rPr lang="en-US" altLang="zh-CN" dirty="0">
                <a:latin typeface="+mj-ea"/>
              </a:rPr>
              <a:t>CPU</a:t>
            </a:r>
            <a:r>
              <a:rPr lang="zh-CN" altLang="en-US" dirty="0">
                <a:latin typeface="+mj-ea"/>
              </a:rPr>
              <a:t>的跳转：内核态</a:t>
            </a:r>
          </a:p>
        </p:txBody>
      </p:sp>
      <p:pic>
        <p:nvPicPr>
          <p:cNvPr id="4" name="图片 3">
            <a:extLst>
              <a:ext uri="{FF2B5EF4-FFF2-40B4-BE49-F238E27FC236}">
                <a16:creationId xmlns:a16="http://schemas.microsoft.com/office/drawing/2014/main" id="{B0FB766C-32A2-97E0-3A72-9DD357CB989A}"/>
              </a:ext>
            </a:extLst>
          </p:cNvPr>
          <p:cNvPicPr>
            <a:picLocks noChangeAspect="1"/>
          </p:cNvPicPr>
          <p:nvPr/>
        </p:nvPicPr>
        <p:blipFill>
          <a:blip r:embed="rId2"/>
          <a:stretch>
            <a:fillRect/>
          </a:stretch>
        </p:blipFill>
        <p:spPr>
          <a:xfrm>
            <a:off x="743986" y="1135624"/>
            <a:ext cx="7996477" cy="4936701"/>
          </a:xfrm>
          <a:prstGeom prst="rect">
            <a:avLst/>
          </a:prstGeom>
        </p:spPr>
      </p:pic>
      <p:sp>
        <p:nvSpPr>
          <p:cNvPr id="5" name="文本框 4">
            <a:extLst>
              <a:ext uri="{FF2B5EF4-FFF2-40B4-BE49-F238E27FC236}">
                <a16:creationId xmlns:a16="http://schemas.microsoft.com/office/drawing/2014/main" id="{2ACA5BAA-6A1B-C328-84B4-0AD7C716334F}"/>
              </a:ext>
            </a:extLst>
          </p:cNvPr>
          <p:cNvSpPr txBox="1"/>
          <p:nvPr/>
        </p:nvSpPr>
        <p:spPr>
          <a:xfrm>
            <a:off x="8740463" y="1936724"/>
            <a:ext cx="3262432" cy="37856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过程中参与的寄存器：</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stvec</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sepc</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scause</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sscractch</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sstatus</a:t>
            </a: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灯片编号占位符 1">
            <a:extLst>
              <a:ext uri="{FF2B5EF4-FFF2-40B4-BE49-F238E27FC236}">
                <a16:creationId xmlns:a16="http://schemas.microsoft.com/office/drawing/2014/main" id="{20825843-B7D3-821B-7627-822538572B9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750888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5982A72-804E-24DF-1F3F-D6211F32E9D3}"/>
              </a:ext>
            </a:extLst>
          </p:cNvPr>
          <p:cNvSpPr>
            <a:spLocks noGrp="1"/>
          </p:cNvSpPr>
          <p:nvPr>
            <p:ph type="title"/>
          </p:nvPr>
        </p:nvSpPr>
        <p:spPr/>
        <p:txBody>
          <a:bodyPr/>
          <a:lstStyle/>
          <a:p>
            <a:r>
              <a:rPr lang="en-US" altLang="zh-CN" dirty="0"/>
              <a:t>3.1 3.2 </a:t>
            </a:r>
            <a:r>
              <a:rPr lang="zh-CN" altLang="en-US" dirty="0">
                <a:latin typeface="+mj-ea"/>
              </a:rPr>
              <a:t>发生</a:t>
            </a:r>
            <a:r>
              <a:rPr lang="en-US" altLang="zh-CN" dirty="0">
                <a:latin typeface="+mj-ea"/>
              </a:rPr>
              <a:t>trap</a:t>
            </a:r>
            <a:r>
              <a:rPr lang="zh-CN" altLang="en-US" dirty="0">
                <a:latin typeface="+mj-ea"/>
              </a:rPr>
              <a:t>时</a:t>
            </a:r>
            <a:r>
              <a:rPr lang="en-US" altLang="zh-CN" dirty="0">
                <a:latin typeface="+mj-ea"/>
              </a:rPr>
              <a:t>CPU</a:t>
            </a:r>
            <a:r>
              <a:rPr lang="zh-CN" altLang="en-US" dirty="0">
                <a:latin typeface="+mj-ea"/>
              </a:rPr>
              <a:t>的跳转：内核态</a:t>
            </a:r>
          </a:p>
        </p:txBody>
      </p:sp>
      <p:pic>
        <p:nvPicPr>
          <p:cNvPr id="5" name="图片 4">
            <a:extLst>
              <a:ext uri="{FF2B5EF4-FFF2-40B4-BE49-F238E27FC236}">
                <a16:creationId xmlns:a16="http://schemas.microsoft.com/office/drawing/2014/main" id="{104CC0B0-456B-B93E-5A7C-1922DE3B1A0A}"/>
              </a:ext>
            </a:extLst>
          </p:cNvPr>
          <p:cNvPicPr>
            <a:picLocks noChangeAspect="1"/>
          </p:cNvPicPr>
          <p:nvPr/>
        </p:nvPicPr>
        <p:blipFill>
          <a:blip r:embed="rId2"/>
          <a:stretch>
            <a:fillRect/>
          </a:stretch>
        </p:blipFill>
        <p:spPr>
          <a:xfrm>
            <a:off x="815009" y="1249293"/>
            <a:ext cx="7303689" cy="3500259"/>
          </a:xfrm>
          <a:prstGeom prst="rect">
            <a:avLst/>
          </a:prstGeom>
        </p:spPr>
      </p:pic>
      <p:pic>
        <p:nvPicPr>
          <p:cNvPr id="7" name="图片 6">
            <a:extLst>
              <a:ext uri="{FF2B5EF4-FFF2-40B4-BE49-F238E27FC236}">
                <a16:creationId xmlns:a16="http://schemas.microsoft.com/office/drawing/2014/main" id="{5A1E7406-16F9-693F-E4B0-EEBF63CA2375}"/>
              </a:ext>
            </a:extLst>
          </p:cNvPr>
          <p:cNvPicPr>
            <a:picLocks noChangeAspect="1"/>
          </p:cNvPicPr>
          <p:nvPr/>
        </p:nvPicPr>
        <p:blipFill rotWithShape="1">
          <a:blip r:embed="rId3"/>
          <a:srcRect l="1289"/>
          <a:stretch/>
        </p:blipFill>
        <p:spPr>
          <a:xfrm>
            <a:off x="878888" y="4719848"/>
            <a:ext cx="7535545" cy="470518"/>
          </a:xfrm>
          <a:prstGeom prst="rect">
            <a:avLst/>
          </a:prstGeom>
        </p:spPr>
      </p:pic>
      <p:sp>
        <p:nvSpPr>
          <p:cNvPr id="8" name="文本框 7">
            <a:extLst>
              <a:ext uri="{FF2B5EF4-FFF2-40B4-BE49-F238E27FC236}">
                <a16:creationId xmlns:a16="http://schemas.microsoft.com/office/drawing/2014/main" id="{66F5F9FB-EA84-BEFE-D64C-70CC1697D612}"/>
              </a:ext>
            </a:extLst>
          </p:cNvPr>
          <p:cNvSpPr txBox="1"/>
          <p:nvPr/>
        </p:nvSpPr>
        <p:spPr>
          <a:xfrm>
            <a:off x="8054578" y="1768820"/>
            <a:ext cx="32175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1.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sstatus</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SIE</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位 </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0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则不操作</a:t>
            </a:r>
          </a:p>
        </p:txBody>
      </p:sp>
      <p:sp>
        <p:nvSpPr>
          <p:cNvPr id="9" name="文本框 8">
            <a:extLst>
              <a:ext uri="{FF2B5EF4-FFF2-40B4-BE49-F238E27FC236}">
                <a16:creationId xmlns:a16="http://schemas.microsoft.com/office/drawing/2014/main" id="{D1373CC4-17BA-F02B-E571-364CEF186594}"/>
              </a:ext>
            </a:extLst>
          </p:cNvPr>
          <p:cNvSpPr txBox="1"/>
          <p:nvPr/>
        </p:nvSpPr>
        <p:spPr>
          <a:xfrm>
            <a:off x="7967767" y="2222534"/>
            <a:ext cx="40767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令</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sstatus</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SIE = 0</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（阻止其它中断）</a:t>
            </a:r>
          </a:p>
        </p:txBody>
      </p:sp>
      <p:sp>
        <p:nvSpPr>
          <p:cNvPr id="10" name="文本框 9">
            <a:extLst>
              <a:ext uri="{FF2B5EF4-FFF2-40B4-BE49-F238E27FC236}">
                <a16:creationId xmlns:a16="http://schemas.microsoft.com/office/drawing/2014/main" id="{42983F6F-D361-16D5-52C2-05339E514F09}"/>
              </a:ext>
            </a:extLst>
          </p:cNvPr>
          <p:cNvSpPr txBox="1"/>
          <p:nvPr/>
        </p:nvSpPr>
        <p:spPr>
          <a:xfrm>
            <a:off x="7970972" y="2688506"/>
            <a:ext cx="40703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 pc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复制到</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sepc</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（存储中断前状态）</a:t>
            </a:r>
          </a:p>
        </p:txBody>
      </p:sp>
      <p:sp>
        <p:nvSpPr>
          <p:cNvPr id="11" name="文本框 10">
            <a:extLst>
              <a:ext uri="{FF2B5EF4-FFF2-40B4-BE49-F238E27FC236}">
                <a16:creationId xmlns:a16="http://schemas.microsoft.com/office/drawing/2014/main" id="{5319C443-A19D-DB59-3255-93A2BC68FD4C}"/>
              </a:ext>
            </a:extLst>
          </p:cNvPr>
          <p:cNvSpPr txBox="1"/>
          <p:nvPr/>
        </p:nvSpPr>
        <p:spPr>
          <a:xfrm>
            <a:off x="7967767" y="3154478"/>
            <a:ext cx="36407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4.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sstatus</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SPP</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位 </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内核态</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用户态</a:t>
            </a:r>
          </a:p>
        </p:txBody>
      </p:sp>
      <p:sp>
        <p:nvSpPr>
          <p:cNvPr id="12" name="文本框 11">
            <a:extLst>
              <a:ext uri="{FF2B5EF4-FFF2-40B4-BE49-F238E27FC236}">
                <a16:creationId xmlns:a16="http://schemas.microsoft.com/office/drawing/2014/main" id="{BEE39FF1-BF6E-AE3C-4315-6C7F7A5578B3}"/>
              </a:ext>
            </a:extLst>
          </p:cNvPr>
          <p:cNvSpPr txBox="1"/>
          <p:nvPr/>
        </p:nvSpPr>
        <p:spPr>
          <a:xfrm>
            <a:off x="7967767" y="3589526"/>
            <a:ext cx="2525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5.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scause</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 trap</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的原因</a:t>
            </a:r>
          </a:p>
        </p:txBody>
      </p:sp>
      <p:sp>
        <p:nvSpPr>
          <p:cNvPr id="13" name="文本框 12">
            <a:extLst>
              <a:ext uri="{FF2B5EF4-FFF2-40B4-BE49-F238E27FC236}">
                <a16:creationId xmlns:a16="http://schemas.microsoft.com/office/drawing/2014/main" id="{28CF955D-D29F-05A8-6D6B-A8CC2F549C15}"/>
              </a:ext>
            </a:extLst>
          </p:cNvPr>
          <p:cNvSpPr txBox="1"/>
          <p:nvPr/>
        </p:nvSpPr>
        <p:spPr>
          <a:xfrm>
            <a:off x="7967767" y="4024950"/>
            <a:ext cx="15953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6.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调至内核态</a:t>
            </a:r>
          </a:p>
        </p:txBody>
      </p:sp>
      <p:sp>
        <p:nvSpPr>
          <p:cNvPr id="14" name="文本框 13">
            <a:extLst>
              <a:ext uri="{FF2B5EF4-FFF2-40B4-BE49-F238E27FC236}">
                <a16:creationId xmlns:a16="http://schemas.microsoft.com/office/drawing/2014/main" id="{2A4A6224-3DDF-16D8-9D0C-9F738FB47C5E}"/>
              </a:ext>
            </a:extLst>
          </p:cNvPr>
          <p:cNvSpPr txBox="1"/>
          <p:nvPr/>
        </p:nvSpPr>
        <p:spPr>
          <a:xfrm>
            <a:off x="7967767" y="4468495"/>
            <a:ext cx="4224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7.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stvec</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（即中断程序的地址）复制到</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pc</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1C22B7DF-5CF1-3C7B-BC9F-93E12DE66BAF}"/>
              </a:ext>
            </a:extLst>
          </p:cNvPr>
          <p:cNvSpPr txBox="1"/>
          <p:nvPr/>
        </p:nvSpPr>
        <p:spPr>
          <a:xfrm>
            <a:off x="7967767" y="4889857"/>
            <a:ext cx="23006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8.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从新的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pc</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开始执行</a:t>
            </a:r>
          </a:p>
        </p:txBody>
      </p:sp>
      <p:sp>
        <p:nvSpPr>
          <p:cNvPr id="2" name="灯片编号占位符 1">
            <a:extLst>
              <a:ext uri="{FF2B5EF4-FFF2-40B4-BE49-F238E27FC236}">
                <a16:creationId xmlns:a16="http://schemas.microsoft.com/office/drawing/2014/main" id="{12CC0993-16A3-7141-31B8-900C04A2122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94398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CD8044-6445-7DCA-6632-968F31677EED}"/>
              </a:ext>
            </a:extLst>
          </p:cNvPr>
          <p:cNvSpPr>
            <a:spLocks noGrp="1"/>
          </p:cNvSpPr>
          <p:nvPr>
            <p:ph type="title"/>
          </p:nvPr>
        </p:nvSpPr>
        <p:spPr/>
        <p:txBody>
          <a:bodyPr/>
          <a:lstStyle/>
          <a:p>
            <a:r>
              <a:rPr lang="en-US" altLang="zh-CN" dirty="0"/>
              <a:t>3.1 3.2 </a:t>
            </a:r>
            <a:r>
              <a:rPr lang="zh-CN" altLang="en-US" dirty="0">
                <a:latin typeface="+mj-ea"/>
              </a:rPr>
              <a:t>发生</a:t>
            </a:r>
            <a:r>
              <a:rPr lang="en-US" altLang="zh-CN" dirty="0">
                <a:latin typeface="+mj-ea"/>
              </a:rPr>
              <a:t>trap</a:t>
            </a:r>
            <a:r>
              <a:rPr lang="zh-CN" altLang="en-US" dirty="0">
                <a:latin typeface="+mj-ea"/>
              </a:rPr>
              <a:t>时</a:t>
            </a:r>
            <a:r>
              <a:rPr lang="en-US" altLang="zh-CN" dirty="0">
                <a:latin typeface="+mj-ea"/>
              </a:rPr>
              <a:t>CPU</a:t>
            </a:r>
            <a:r>
              <a:rPr lang="zh-CN" altLang="en-US" dirty="0">
                <a:latin typeface="+mj-ea"/>
              </a:rPr>
              <a:t>的跳转：内核态</a:t>
            </a:r>
          </a:p>
        </p:txBody>
      </p:sp>
      <p:sp>
        <p:nvSpPr>
          <p:cNvPr id="4" name="文本框 3">
            <a:extLst>
              <a:ext uri="{FF2B5EF4-FFF2-40B4-BE49-F238E27FC236}">
                <a16:creationId xmlns:a16="http://schemas.microsoft.com/office/drawing/2014/main" id="{5A16BCBB-BE4B-0BEA-CD5B-AF3939FE9638}"/>
              </a:ext>
            </a:extLst>
          </p:cNvPr>
          <p:cNvSpPr txBox="1"/>
          <p:nvPr/>
        </p:nvSpPr>
        <p:spPr>
          <a:xfrm>
            <a:off x="8054578" y="1768820"/>
            <a:ext cx="32175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1.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sstatus</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SIE</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位 </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0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则不操作</a:t>
            </a:r>
          </a:p>
        </p:txBody>
      </p:sp>
      <p:sp>
        <p:nvSpPr>
          <p:cNvPr id="5" name="文本框 4">
            <a:extLst>
              <a:ext uri="{FF2B5EF4-FFF2-40B4-BE49-F238E27FC236}">
                <a16:creationId xmlns:a16="http://schemas.microsoft.com/office/drawing/2014/main" id="{1ECF8EB0-576C-4C81-0C09-D4BB4FF01284}"/>
              </a:ext>
            </a:extLst>
          </p:cNvPr>
          <p:cNvSpPr txBox="1"/>
          <p:nvPr/>
        </p:nvSpPr>
        <p:spPr>
          <a:xfrm>
            <a:off x="7967767" y="2222534"/>
            <a:ext cx="40767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令</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sstatus</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SIE = 0</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（阻止其它中断）</a:t>
            </a:r>
          </a:p>
        </p:txBody>
      </p:sp>
      <p:sp>
        <p:nvSpPr>
          <p:cNvPr id="6" name="文本框 5">
            <a:extLst>
              <a:ext uri="{FF2B5EF4-FFF2-40B4-BE49-F238E27FC236}">
                <a16:creationId xmlns:a16="http://schemas.microsoft.com/office/drawing/2014/main" id="{571DF972-1E34-26C9-6315-C423E6D23406}"/>
              </a:ext>
            </a:extLst>
          </p:cNvPr>
          <p:cNvSpPr txBox="1"/>
          <p:nvPr/>
        </p:nvSpPr>
        <p:spPr>
          <a:xfrm>
            <a:off x="7970972" y="2688506"/>
            <a:ext cx="40703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 pc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复制到</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sepc</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（存储中断前状态）</a:t>
            </a:r>
          </a:p>
        </p:txBody>
      </p:sp>
      <p:sp>
        <p:nvSpPr>
          <p:cNvPr id="7" name="文本框 6">
            <a:extLst>
              <a:ext uri="{FF2B5EF4-FFF2-40B4-BE49-F238E27FC236}">
                <a16:creationId xmlns:a16="http://schemas.microsoft.com/office/drawing/2014/main" id="{4B418593-4DAF-5363-FA27-06631CD0D7D1}"/>
              </a:ext>
            </a:extLst>
          </p:cNvPr>
          <p:cNvSpPr txBox="1"/>
          <p:nvPr/>
        </p:nvSpPr>
        <p:spPr>
          <a:xfrm>
            <a:off x="7967767" y="3154478"/>
            <a:ext cx="36407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4.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sstatus</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SPP</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位 </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内核态</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用户态</a:t>
            </a:r>
          </a:p>
        </p:txBody>
      </p:sp>
      <p:sp>
        <p:nvSpPr>
          <p:cNvPr id="8" name="文本框 7">
            <a:extLst>
              <a:ext uri="{FF2B5EF4-FFF2-40B4-BE49-F238E27FC236}">
                <a16:creationId xmlns:a16="http://schemas.microsoft.com/office/drawing/2014/main" id="{5D79A29D-11DF-32C2-15CC-9B5527DAADDE}"/>
              </a:ext>
            </a:extLst>
          </p:cNvPr>
          <p:cNvSpPr txBox="1"/>
          <p:nvPr/>
        </p:nvSpPr>
        <p:spPr>
          <a:xfrm>
            <a:off x="7967767" y="3589526"/>
            <a:ext cx="25250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5.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scause</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 trap</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的原因</a:t>
            </a:r>
          </a:p>
        </p:txBody>
      </p:sp>
      <p:sp>
        <p:nvSpPr>
          <p:cNvPr id="9" name="文本框 8">
            <a:extLst>
              <a:ext uri="{FF2B5EF4-FFF2-40B4-BE49-F238E27FC236}">
                <a16:creationId xmlns:a16="http://schemas.microsoft.com/office/drawing/2014/main" id="{85FDBACB-39FC-4470-DCAC-0D051261E150}"/>
              </a:ext>
            </a:extLst>
          </p:cNvPr>
          <p:cNvSpPr txBox="1"/>
          <p:nvPr/>
        </p:nvSpPr>
        <p:spPr>
          <a:xfrm>
            <a:off x="7967767" y="4024950"/>
            <a:ext cx="15953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6.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调至内核态</a:t>
            </a:r>
          </a:p>
        </p:txBody>
      </p:sp>
      <p:sp>
        <p:nvSpPr>
          <p:cNvPr id="10" name="文本框 9">
            <a:extLst>
              <a:ext uri="{FF2B5EF4-FFF2-40B4-BE49-F238E27FC236}">
                <a16:creationId xmlns:a16="http://schemas.microsoft.com/office/drawing/2014/main" id="{82FE6267-034B-E0C2-F604-74552D19B09E}"/>
              </a:ext>
            </a:extLst>
          </p:cNvPr>
          <p:cNvSpPr txBox="1"/>
          <p:nvPr/>
        </p:nvSpPr>
        <p:spPr>
          <a:xfrm>
            <a:off x="7967767" y="4460374"/>
            <a:ext cx="4224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7.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stvec</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（即中断程序的地址）复制到</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pc</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BD9B5899-8730-E89D-CDA6-A8FD6E897BB9}"/>
              </a:ext>
            </a:extLst>
          </p:cNvPr>
          <p:cNvSpPr txBox="1"/>
          <p:nvPr/>
        </p:nvSpPr>
        <p:spPr>
          <a:xfrm>
            <a:off x="7967767" y="4899248"/>
            <a:ext cx="23006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8.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从新的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pc</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开始执行</a:t>
            </a:r>
          </a:p>
        </p:txBody>
      </p:sp>
      <p:sp>
        <p:nvSpPr>
          <p:cNvPr id="13" name="文本框 12">
            <a:extLst>
              <a:ext uri="{FF2B5EF4-FFF2-40B4-BE49-F238E27FC236}">
                <a16:creationId xmlns:a16="http://schemas.microsoft.com/office/drawing/2014/main" id="{9AD6308D-9F86-B9BB-2575-D587E8F2DC74}"/>
              </a:ext>
            </a:extLst>
          </p:cNvPr>
          <p:cNvSpPr txBox="1"/>
          <p:nvPr/>
        </p:nvSpPr>
        <p:spPr>
          <a:xfrm>
            <a:off x="815010" y="1322773"/>
            <a:ext cx="6899686"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总结：</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先存储中断前的运行状态：</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包括</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pc</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地址，此时处于内核态</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用户态，</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trap</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的原因</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再移至高的权限级别（内核态则保持原样）</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然后开始将中断程序的地址从</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stvec</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复制到</a:t>
            </a:r>
            <a:r>
              <a:rPr kumimoji="0" lang="en-US" altLang="zh-CN" sz="2400" b="0" i="0" u="none" strike="noStrike" kern="1200" cap="none" spc="0" normalizeH="0" baseline="0" noProof="0" dirty="0">
                <a:ln>
                  <a:noFill/>
                </a:ln>
                <a:solidFill>
                  <a:srgbClr val="000000"/>
                </a:solidFill>
                <a:effectLst/>
                <a:uLnTx/>
                <a:uFillTx/>
                <a:latin typeface="Arial"/>
                <a:ea typeface="微软雅黑"/>
                <a:cs typeface="+mn-cs"/>
              </a:rPr>
              <a:t>pc</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，开始执行</a:t>
            </a:r>
          </a:p>
        </p:txBody>
      </p:sp>
      <p:sp>
        <p:nvSpPr>
          <p:cNvPr id="2" name="灯片编号占位符 1">
            <a:extLst>
              <a:ext uri="{FF2B5EF4-FFF2-40B4-BE49-F238E27FC236}">
                <a16:creationId xmlns:a16="http://schemas.microsoft.com/office/drawing/2014/main" id="{2B1C5B9B-C449-2A00-CF7F-D3B749697668}"/>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637283152"/>
      </p:ext>
    </p:extLst>
  </p:cSld>
  <p:clrMapOvr>
    <a:masterClrMapping/>
  </p:clrMapOvr>
</p:sld>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1458</TotalTime>
  <Words>4521</Words>
  <Application>Microsoft Office PowerPoint</Application>
  <PresentationFormat>宽屏</PresentationFormat>
  <Paragraphs>485</Paragraphs>
  <Slides>33</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等线</vt:lpstr>
      <vt:lpstr>Times New Roman</vt:lpstr>
      <vt:lpstr>微软雅黑</vt:lpstr>
      <vt:lpstr>Roboto</vt:lpstr>
      <vt:lpstr>Abadi</vt:lpstr>
      <vt:lpstr>黑体</vt:lpstr>
      <vt:lpstr>Arial</vt:lpstr>
      <vt:lpstr>Wingdings</vt:lpstr>
      <vt:lpstr>Impact</vt:lpstr>
      <vt:lpstr>隶书</vt:lpstr>
      <vt:lpstr>Consolas</vt:lpstr>
      <vt:lpstr>A000120140530A99PPBG</vt:lpstr>
      <vt:lpstr>xv6实例分析：trap</vt:lpstr>
      <vt:lpstr>PowerPoint 演示文稿</vt:lpstr>
      <vt:lpstr>PowerPoint 演示文稿</vt:lpstr>
      <vt:lpstr>概念解释（原文）</vt:lpstr>
      <vt:lpstr>概念解释（原文）</vt:lpstr>
      <vt:lpstr>PowerPoint 演示文稿</vt:lpstr>
      <vt:lpstr>3.1 3.2 发生trap时CPU的跳转：内核态</vt:lpstr>
      <vt:lpstr>3.1 3.2 发生trap时CPU的跳转：内核态</vt:lpstr>
      <vt:lpstr>3.1 3.2 发生trap时CPU的跳转：内核态</vt:lpstr>
      <vt:lpstr>3.1 3.2 发生trap时CPU的跳转：内核态</vt:lpstr>
      <vt:lpstr>3.3  trapframe数据结构</vt:lpstr>
      <vt:lpstr>3.3 trapframe数据结构</vt:lpstr>
      <vt:lpstr>3.4   用户态、内核态的保护、恢复现场方式差异</vt:lpstr>
      <vt:lpstr>3.4   用户态、内核态的保护、恢复现场方式差异</vt:lpstr>
      <vt:lpstr>3.4   用户态、内核态的保护、恢复现场方式差异</vt:lpstr>
      <vt:lpstr>3.5   如何区分trap的类型？</vt:lpstr>
      <vt:lpstr>3.6  作为进程数据结构中的重要字段，trapframe和context中都定义了很多寄存器，但是两者有些区别，请从它们的功能角度分析原因。</vt:lpstr>
      <vt:lpstr>3.7.1  内核态发生的trap，在处理完trap后如何返回的？返回后操作系统处于内核态还是用户态？</vt:lpstr>
      <vt:lpstr>3.7.2  内核态发生的trap，在处理完trap后如何返回的？返回后操作系统处于内核态还是用户态？</vt:lpstr>
      <vt:lpstr>3.8  用户态发生的trap，在处理完trap后如何返回的？返回后操作系统处于内核态还是用户态？</vt:lpstr>
      <vt:lpstr>3.8  用户态发生的trap，在处理完trap后如何返回的？返回后操作系统处于内核态还是用户态？</vt:lpstr>
      <vt:lpstr>3.9  xv6中实现了哪些系统调用，这些系统调用的定义在哪里？</vt:lpstr>
      <vt:lpstr>3.10  在发起系统调用时，xv6使用了哪条指令实现用户态到内核态的切换？xv6中是如何在用户态和内核态传递系统调用的参数的？</vt:lpstr>
      <vt:lpstr>PowerPoint 演示文稿</vt:lpstr>
      <vt:lpstr>进阶题1 内核态-用户态保存现场</vt:lpstr>
      <vt:lpstr>进阶题2 linux内核态与用户态数据传输方式</vt:lpstr>
      <vt:lpstr>进阶题2 linux内核态与用户态数据传输方式</vt:lpstr>
      <vt:lpstr>进阶题2 linux内核态与用户态数据传输方式</vt:lpstr>
      <vt:lpstr>进阶题2 linux内核态与用户态数据传输方式</vt:lpstr>
      <vt:lpstr>进阶题2 linux内核态与用户态数据传输方式</vt:lpstr>
      <vt:lpstr>进阶题2 linux内核态与用户态数据传输方式</vt:lpstr>
      <vt:lpstr>参考文献</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锐杰 简</cp:lastModifiedBy>
  <cp:revision>198</cp:revision>
  <dcterms:created xsi:type="dcterms:W3CDTF">2018-08-10T09:41:38Z</dcterms:created>
  <dcterms:modified xsi:type="dcterms:W3CDTF">2023-10-11T06:48:12Z</dcterms:modified>
</cp:coreProperties>
</file>